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68"/>
  </p:notesMasterIdLst>
  <p:sldIdLst>
    <p:sldId id="322" r:id="rId3"/>
    <p:sldId id="259" r:id="rId4"/>
    <p:sldId id="318" r:id="rId5"/>
    <p:sldId id="270" r:id="rId6"/>
    <p:sldId id="271" r:id="rId7"/>
    <p:sldId id="272" r:id="rId8"/>
    <p:sldId id="258" r:id="rId9"/>
    <p:sldId id="276" r:id="rId10"/>
    <p:sldId id="274" r:id="rId11"/>
    <p:sldId id="268" r:id="rId12"/>
    <p:sldId id="273" r:id="rId13"/>
    <p:sldId id="279" r:id="rId14"/>
    <p:sldId id="281" r:id="rId15"/>
    <p:sldId id="278" r:id="rId16"/>
    <p:sldId id="280" r:id="rId17"/>
    <p:sldId id="282" r:id="rId18"/>
    <p:sldId id="293" r:id="rId19"/>
    <p:sldId id="315" r:id="rId20"/>
    <p:sldId id="316" r:id="rId21"/>
    <p:sldId id="284" r:id="rId22"/>
    <p:sldId id="317" r:id="rId23"/>
    <p:sldId id="286" r:id="rId24"/>
    <p:sldId id="287" r:id="rId25"/>
    <p:sldId id="288" r:id="rId26"/>
    <p:sldId id="294" r:id="rId27"/>
    <p:sldId id="289" r:id="rId28"/>
    <p:sldId id="290" r:id="rId29"/>
    <p:sldId id="291" r:id="rId30"/>
    <p:sldId id="292" r:id="rId31"/>
    <p:sldId id="295" r:id="rId32"/>
    <p:sldId id="296" r:id="rId33"/>
    <p:sldId id="297" r:id="rId34"/>
    <p:sldId id="310" r:id="rId35"/>
    <p:sldId id="311" r:id="rId36"/>
    <p:sldId id="312" r:id="rId37"/>
    <p:sldId id="313" r:id="rId38"/>
    <p:sldId id="298" r:id="rId39"/>
    <p:sldId id="301" r:id="rId40"/>
    <p:sldId id="299" r:id="rId41"/>
    <p:sldId id="302" r:id="rId42"/>
    <p:sldId id="303" r:id="rId43"/>
    <p:sldId id="304" r:id="rId44"/>
    <p:sldId id="307" r:id="rId45"/>
    <p:sldId id="305" r:id="rId46"/>
    <p:sldId id="319" r:id="rId47"/>
    <p:sldId id="323" r:id="rId48"/>
    <p:sldId id="343" r:id="rId49"/>
    <p:sldId id="325" r:id="rId50"/>
    <p:sldId id="333" r:id="rId51"/>
    <p:sldId id="334" r:id="rId52"/>
    <p:sldId id="335" r:id="rId53"/>
    <p:sldId id="336" r:id="rId54"/>
    <p:sldId id="338" r:id="rId55"/>
    <p:sldId id="339" r:id="rId56"/>
    <p:sldId id="340" r:id="rId57"/>
    <p:sldId id="332" r:id="rId58"/>
    <p:sldId id="326" r:id="rId59"/>
    <p:sldId id="327" r:id="rId60"/>
    <p:sldId id="328" r:id="rId61"/>
    <p:sldId id="329" r:id="rId62"/>
    <p:sldId id="330" r:id="rId63"/>
    <p:sldId id="331" r:id="rId64"/>
    <p:sldId id="324" r:id="rId65"/>
    <p:sldId id="341" r:id="rId66"/>
    <p:sldId id="342" r:id="rId6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A7EBB"/>
    <a:srgbClr val="D2DFEE"/>
    <a:srgbClr val="D4ECB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8347" autoAdjust="0"/>
  </p:normalViewPr>
  <p:slideViewPr>
    <p:cSldViewPr>
      <p:cViewPr>
        <p:scale>
          <a:sx n="70" d="100"/>
          <a:sy n="70" d="100"/>
        </p:scale>
        <p:origin x="-1164" y="-27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36E1416-63BB-4CDF-A4E4-0E152923E5E2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191C93-6E23-4728-AE55-55D9A2B4249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98942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191C93-6E23-4728-AE55-55D9A2B42493}" type="slidenum">
              <a:rPr lang="en-US" smtClean="0"/>
              <a:pPr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7694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630670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961384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569258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658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3160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3049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000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7634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5684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0650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1307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521195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7650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52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8198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329092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238847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912172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722018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870944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02712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269310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86B3E4-EEDC-4600-A70F-007AF8DDFCD1}" type="datetimeFigureOut">
              <a:rPr lang="en-US" smtClean="0"/>
              <a:pPr/>
              <a:t>8/15/2016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- INTERNAL -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4DC4B1-65F0-444C-AB43-3CCDF0DAB7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0324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81D445-20B6-4E13-8DFE-23A08C54C07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8/15/2016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881DC6-52ED-4928-B635-46BD5745A5D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8849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67000" y="4520625"/>
            <a:ext cx="40894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dirty="0">
                <a:solidFill>
                  <a:prstClr val="white"/>
                </a:solidFill>
              </a:rPr>
              <a:t>Craig Johnson, AAØZZ</a:t>
            </a: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149925" y="914400"/>
            <a:ext cx="6858000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400" dirty="0" smtClean="0">
                <a:solidFill>
                  <a:prstClr val="white"/>
                </a:solidFill>
              </a:rPr>
              <a:t>The ZZRX-40</a:t>
            </a:r>
          </a:p>
          <a:p>
            <a:pPr algn="ctr">
              <a:spcBef>
                <a:spcPct val="50000"/>
              </a:spcBef>
            </a:pPr>
            <a:r>
              <a:rPr lang="en-US" sz="4400" dirty="0" smtClean="0">
                <a:solidFill>
                  <a:prstClr val="white"/>
                </a:solidFill>
              </a:rPr>
              <a:t>Direct Conversion Receiver</a:t>
            </a:r>
          </a:p>
          <a:p>
            <a:pPr algn="ctr">
              <a:spcBef>
                <a:spcPct val="50000"/>
              </a:spcBef>
            </a:pPr>
            <a:r>
              <a:rPr lang="en-US" sz="4400" dirty="0" smtClean="0">
                <a:solidFill>
                  <a:prstClr val="white"/>
                </a:solidFill>
              </a:rPr>
              <a:t>for 40 Meters </a:t>
            </a:r>
            <a:endParaRPr lang="en-US" sz="4400" dirty="0">
              <a:solidFill>
                <a:prstClr val="white"/>
              </a:solidFill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6019800" y="5943600"/>
            <a:ext cx="28956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smtClean="0">
                <a:solidFill>
                  <a:prstClr val="white"/>
                </a:solidFill>
              </a:rPr>
              <a:t>August 18, 2016</a:t>
            </a: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278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091934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15236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4024749" y="3553599"/>
            <a:ext cx="21280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14,079,400 Hz and 600 Hz</a:t>
            </a:r>
          </a:p>
        </p:txBody>
      </p:sp>
      <p:sp>
        <p:nvSpPr>
          <p:cNvPr id="51" name="Rectangle 50"/>
          <p:cNvSpPr/>
          <p:nvPr/>
        </p:nvSpPr>
        <p:spPr>
          <a:xfrm>
            <a:off x="7035540" y="3522985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2112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endCxn id="94" idx="1"/>
          </p:cNvCxnSpPr>
          <p:nvPr/>
        </p:nvCxnSpPr>
        <p:spPr>
          <a:xfrm flipV="1">
            <a:off x="4022916" y="3567794"/>
            <a:ext cx="2282191" cy="75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67793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3657600" y="4431222"/>
            <a:ext cx="11654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7,039,400 Hz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2819400" y="1752600"/>
            <a:ext cx="42161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Example 6:  LO </a:t>
            </a:r>
            <a:r>
              <a:rPr lang="en-US" b="1" dirty="0" smtClean="0">
                <a:solidFill>
                  <a:srgbClr val="00B050"/>
                </a:solidFill>
              </a:rPr>
              <a:t>Minus</a:t>
            </a:r>
            <a:r>
              <a:rPr lang="en-US" dirty="0" smtClean="0"/>
              <a:t> 600 Hz</a:t>
            </a:r>
            <a:endParaRPr lang="en-US" dirty="0"/>
          </a:p>
        </p:txBody>
      </p:sp>
      <p:cxnSp>
        <p:nvCxnSpPr>
          <p:cNvPr id="84" name="Straight Connector 83"/>
          <p:cNvCxnSpPr/>
          <p:nvPr/>
        </p:nvCxnSpPr>
        <p:spPr>
          <a:xfrm>
            <a:off x="4599872" y="5410200"/>
            <a:ext cx="423932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6096000" y="5410200"/>
            <a:ext cx="9395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cxnSp>
        <p:nvCxnSpPr>
          <p:cNvPr id="95" name="Straight Arrow Connector 94"/>
          <p:cNvCxnSpPr/>
          <p:nvPr/>
        </p:nvCxnSpPr>
        <p:spPr>
          <a:xfrm flipV="1">
            <a:off x="5867400" y="5105400"/>
            <a:ext cx="0" cy="3048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5334000" y="5410200"/>
            <a:ext cx="8187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7,039,400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4306601" y="3276600"/>
            <a:ext cx="1408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Sum and Difference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7867473" y="5445621"/>
            <a:ext cx="11814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14,079,400 Hz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098973" y="4012088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506164" y="5385354"/>
            <a:ext cx="573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600</a:t>
            </a:r>
          </a:p>
        </p:txBody>
      </p:sp>
      <p:cxnSp>
        <p:nvCxnSpPr>
          <p:cNvPr id="88" name="Straight Arrow Connector 87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Arrow Connector 98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 flipV="1">
            <a:off x="4711768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5257800" y="6331715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audio amp as low pass filter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9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cxnSp>
        <p:nvCxnSpPr>
          <p:cNvPr id="85" name="Straight Arrow Connector 84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114800" y="3761601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smtClean="0"/>
              <a:t>(Plus others!)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2247810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102567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038600" y="3283620"/>
            <a:ext cx="6126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 and -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9661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Sine wave at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630526" y="3306586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Audio 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58245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39068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19248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25869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962400" y="3539835"/>
            <a:ext cx="7341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600 Hz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719949" y="3844731"/>
            <a:ext cx="12676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4038600" y="3689499"/>
            <a:ext cx="7341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and</a:t>
            </a:r>
          </a:p>
        </p:txBody>
      </p:sp>
      <p:sp>
        <p:nvSpPr>
          <p:cNvPr id="3" name="Rectangle 2"/>
          <p:cNvSpPr/>
          <p:nvPr/>
        </p:nvSpPr>
        <p:spPr>
          <a:xfrm>
            <a:off x="5673435" y="353983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51" name="Rectangle 50"/>
          <p:cNvSpPr/>
          <p:nvPr/>
        </p:nvSpPr>
        <p:spPr>
          <a:xfrm>
            <a:off x="7035540" y="353361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31761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19891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96635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/>
          <p:nvPr/>
        </p:nvCxnSpPr>
        <p:spPr>
          <a:xfrm flipV="1">
            <a:off x="4022916" y="3574620"/>
            <a:ext cx="749812" cy="67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Arrow Connector 87"/>
          <p:cNvCxnSpPr>
            <a:stCxn id="65" idx="3"/>
            <a:endCxn id="94" idx="1"/>
          </p:cNvCxnSpPr>
          <p:nvPr/>
        </p:nvCxnSpPr>
        <p:spPr>
          <a:xfrm flipV="1">
            <a:off x="5638800" y="3578427"/>
            <a:ext cx="666307" cy="301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78426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ectangle 64"/>
          <p:cNvSpPr/>
          <p:nvPr/>
        </p:nvSpPr>
        <p:spPr>
          <a:xfrm>
            <a:off x="4778020" y="3241356"/>
            <a:ext cx="860780" cy="68018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758132" y="3602181"/>
            <a:ext cx="10221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(optional)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3657600" y="4419600"/>
            <a:ext cx="1143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 Hz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758132" y="3221181"/>
            <a:ext cx="10221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   Better</a:t>
            </a:r>
          </a:p>
          <a:p>
            <a:r>
              <a:rPr lang="en-US" sz="1200" dirty="0" smtClean="0"/>
              <a:t>Audio Filter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819399" y="1752600"/>
            <a:ext cx="444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Example x:  LO </a:t>
            </a:r>
            <a:r>
              <a:rPr lang="en-US" b="1" dirty="0" smtClean="0">
                <a:solidFill>
                  <a:srgbClr val="00B050"/>
                </a:solidFill>
              </a:rPr>
              <a:t>Plus</a:t>
            </a:r>
            <a:r>
              <a:rPr lang="en-US" dirty="0" smtClean="0"/>
              <a:t> 600Hz with Audio Filter</a:t>
            </a:r>
            <a:endParaRPr lang="en-US" dirty="0"/>
          </a:p>
        </p:txBody>
      </p:sp>
      <p:sp>
        <p:nvSpPr>
          <p:cNvPr id="106" name="TextBox 105"/>
          <p:cNvSpPr txBox="1"/>
          <p:nvPr/>
        </p:nvSpPr>
        <p:spPr>
          <a:xfrm>
            <a:off x="5839692" y="5410200"/>
            <a:ext cx="9421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6572639" y="5403181"/>
            <a:ext cx="8187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</a:t>
            </a:r>
          </a:p>
        </p:txBody>
      </p:sp>
      <p:cxnSp>
        <p:nvCxnSpPr>
          <p:cNvPr id="112" name="Straight Connector 111"/>
          <p:cNvCxnSpPr/>
          <p:nvPr/>
        </p:nvCxnSpPr>
        <p:spPr>
          <a:xfrm>
            <a:off x="4651268" y="5410200"/>
            <a:ext cx="41879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/>
          <p:cNvSpPr txBox="1"/>
          <p:nvPr/>
        </p:nvSpPr>
        <p:spPr>
          <a:xfrm>
            <a:off x="5237329" y="6331715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improved audio filter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7886346" y="5410199"/>
            <a:ext cx="11814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506164" y="5385354"/>
            <a:ext cx="573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600</a:t>
            </a:r>
          </a:p>
        </p:txBody>
      </p:sp>
      <p:cxnSp>
        <p:nvCxnSpPr>
          <p:cNvPr id="84" name="Straight Arrow Connector 83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/>
          <p:cNvCxnSpPr/>
          <p:nvPr/>
        </p:nvCxnSpPr>
        <p:spPr>
          <a:xfrm flipV="1">
            <a:off x="4711768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/>
          <p:cNvCxnSpPr/>
          <p:nvPr/>
        </p:nvCxnSpPr>
        <p:spPr>
          <a:xfrm flipV="1">
            <a:off x="6858000" y="5105400"/>
            <a:ext cx="0" cy="3048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96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cxnSp>
        <p:nvCxnSpPr>
          <p:cNvPr id="99" name="Straight Arrow Connector 98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 Box 5"/>
          <p:cNvSpPr txBox="1">
            <a:spLocks noChangeArrowheads="1"/>
          </p:cNvSpPr>
          <p:nvPr/>
        </p:nvSpPr>
        <p:spPr bwMode="auto">
          <a:xfrm>
            <a:off x="8001000" y="632460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2" name="Text Box 6"/>
          <p:cNvSpPr txBox="1">
            <a:spLocks noChangeArrowheads="1"/>
          </p:cNvSpPr>
          <p:nvPr/>
        </p:nvSpPr>
        <p:spPr bwMode="auto">
          <a:xfrm>
            <a:off x="7924800" y="658487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321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stCxn id="28" idx="3"/>
            <a:endCxn id="31" idx="2"/>
          </p:cNvCxnSpPr>
          <p:nvPr/>
        </p:nvCxnSpPr>
        <p:spPr>
          <a:xfrm flipV="1">
            <a:off x="2895600" y="3575293"/>
            <a:ext cx="327216" cy="1847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2011680" y="3253290"/>
            <a:ext cx="883920" cy="64770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 smtClean="0">
                <a:solidFill>
                  <a:schemeClr val="tx1"/>
                </a:solidFill>
              </a:rPr>
              <a:t>Bandpass</a:t>
            </a:r>
            <a:endParaRPr lang="en-US" sz="1400" dirty="0" smtClean="0">
              <a:solidFill>
                <a:schemeClr val="tx1"/>
              </a:solidFill>
            </a:endParaRPr>
          </a:p>
          <a:p>
            <a:pPr algn="ctr"/>
            <a:r>
              <a:rPr lang="en-US" sz="1400" dirty="0" smtClean="0">
                <a:solidFill>
                  <a:schemeClr val="tx1"/>
                </a:solidFill>
              </a:rPr>
              <a:t>Filter</a:t>
            </a:r>
          </a:p>
        </p:txBody>
      </p:sp>
      <p:cxnSp>
        <p:nvCxnSpPr>
          <p:cNvPr id="49" name="Straight Arrow Connector 48"/>
          <p:cNvCxnSpPr>
            <a:endCxn id="36" idx="1"/>
          </p:cNvCxnSpPr>
          <p:nvPr/>
        </p:nvCxnSpPr>
        <p:spPr>
          <a:xfrm>
            <a:off x="685800" y="3583577"/>
            <a:ext cx="190500" cy="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876300" y="3349534"/>
            <a:ext cx="8763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Gain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Control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50" name="Straight Arrow Connector 49"/>
          <p:cNvCxnSpPr>
            <a:stCxn id="36" idx="3"/>
            <a:endCxn id="28" idx="1"/>
          </p:cNvCxnSpPr>
          <p:nvPr/>
        </p:nvCxnSpPr>
        <p:spPr>
          <a:xfrm flipV="1">
            <a:off x="1752600" y="3577140"/>
            <a:ext cx="259080" cy="6437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5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52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955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stCxn id="51" idx="3"/>
            <a:endCxn id="31" idx="2"/>
          </p:cNvCxnSpPr>
          <p:nvPr/>
        </p:nvCxnSpPr>
        <p:spPr>
          <a:xfrm flipV="1">
            <a:off x="2971800" y="3575293"/>
            <a:ext cx="251016" cy="1978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>
            <a:endCxn id="36" idx="1"/>
          </p:cNvCxnSpPr>
          <p:nvPr/>
        </p:nvCxnSpPr>
        <p:spPr>
          <a:xfrm>
            <a:off x="685800" y="3583577"/>
            <a:ext cx="190500" cy="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876300" y="3349534"/>
            <a:ext cx="8763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tx1"/>
                </a:solidFill>
              </a:rPr>
              <a:t>Gain</a:t>
            </a:r>
          </a:p>
          <a:p>
            <a:pPr algn="ctr"/>
            <a:r>
              <a:rPr lang="en-US" sz="1600" dirty="0" smtClean="0">
                <a:solidFill>
                  <a:schemeClr val="tx1"/>
                </a:solidFill>
              </a:rPr>
              <a:t>Control</a:t>
            </a:r>
            <a:endParaRPr lang="en-US" sz="1600" dirty="0">
              <a:solidFill>
                <a:schemeClr val="tx1"/>
              </a:solidFill>
            </a:endParaRPr>
          </a:p>
        </p:txBody>
      </p:sp>
      <p:cxnSp>
        <p:nvCxnSpPr>
          <p:cNvPr id="50" name="Straight Arrow Connector 49"/>
          <p:cNvCxnSpPr>
            <a:stCxn id="36" idx="3"/>
            <a:endCxn id="51" idx="1"/>
          </p:cNvCxnSpPr>
          <p:nvPr/>
        </p:nvCxnSpPr>
        <p:spPr>
          <a:xfrm flipV="1">
            <a:off x="1752600" y="3577271"/>
            <a:ext cx="228600" cy="6306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Rectangle 50"/>
          <p:cNvSpPr/>
          <p:nvPr/>
        </p:nvSpPr>
        <p:spPr>
          <a:xfrm>
            <a:off x="1981200" y="3032121"/>
            <a:ext cx="990600" cy="1090299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</a:rPr>
              <a:t>Filter</a:t>
            </a:r>
          </a:p>
          <a:p>
            <a:pPr algn="ctr"/>
            <a:r>
              <a:rPr lang="en-US" sz="1400" dirty="0" smtClean="0">
                <a:solidFill>
                  <a:schemeClr val="tx1"/>
                </a:solidFill>
              </a:rPr>
              <a:t>And</a:t>
            </a:r>
          </a:p>
          <a:p>
            <a:pPr algn="ctr"/>
            <a:r>
              <a:rPr lang="en-US" sz="1400" dirty="0" smtClean="0">
                <a:solidFill>
                  <a:schemeClr val="tx1"/>
                </a:solidFill>
              </a:rPr>
              <a:t>Impedance</a:t>
            </a:r>
          </a:p>
          <a:p>
            <a:pPr algn="ctr"/>
            <a:r>
              <a:rPr lang="en-US" sz="1400" dirty="0" smtClean="0">
                <a:solidFill>
                  <a:schemeClr val="tx1"/>
                </a:solidFill>
              </a:rPr>
              <a:t>Transform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5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5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073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" name="Group 149"/>
          <p:cNvGrpSpPr>
            <a:grpSpLocks/>
          </p:cNvGrpSpPr>
          <p:nvPr/>
        </p:nvGrpSpPr>
        <p:grpSpPr bwMode="auto">
          <a:xfrm>
            <a:off x="2147383" y="4128371"/>
            <a:ext cx="294959" cy="288921"/>
            <a:chOff x="2110" y="1699"/>
            <a:chExt cx="309" cy="288"/>
          </a:xfrm>
        </p:grpSpPr>
        <p:grpSp>
          <p:nvGrpSpPr>
            <p:cNvPr id="151" name="Group 15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53" name="Group 15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5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5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5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59" name="Oval 158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TextBox 159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62" name="TextBox 161"/>
          <p:cNvSpPr txBox="1"/>
          <p:nvPr/>
        </p:nvSpPr>
        <p:spPr>
          <a:xfrm>
            <a:off x="2637523" y="2772600"/>
            <a:ext cx="1778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(NE602 input impedance)</a:t>
            </a:r>
          </a:p>
          <a:p>
            <a:r>
              <a:rPr lang="en-US" sz="1200" dirty="0" smtClean="0"/>
              <a:t>1500 ohms</a:t>
            </a:r>
          </a:p>
        </p:txBody>
      </p:sp>
      <p:cxnSp>
        <p:nvCxnSpPr>
          <p:cNvPr id="163" name="Straight Arrow Connector 162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95" name="Oval 94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22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2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867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5" name="TextBox 134"/>
          <p:cNvSpPr txBox="1"/>
          <p:nvPr/>
        </p:nvSpPr>
        <p:spPr>
          <a:xfrm>
            <a:off x="1356574" y="4147916"/>
            <a:ext cx="7923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Blocks DC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210833" y="4333101"/>
            <a:ext cx="1007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“Short” to RF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2637523" y="2772600"/>
            <a:ext cx="1778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(NE602 input impedance)</a:t>
            </a:r>
          </a:p>
          <a:p>
            <a:r>
              <a:rPr lang="en-US" sz="1200" dirty="0" smtClean="0"/>
              <a:t>1500 ohms</a:t>
            </a:r>
          </a:p>
        </p:txBody>
      </p:sp>
      <p:cxnSp>
        <p:nvCxnSpPr>
          <p:cNvPr id="147" name="Straight Arrow Connector 146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143" name="Oval 142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Oval 147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15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5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5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52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5" name="TextBox 134"/>
          <p:cNvSpPr txBox="1"/>
          <p:nvPr/>
        </p:nvSpPr>
        <p:spPr>
          <a:xfrm>
            <a:off x="1356574" y="4147916"/>
            <a:ext cx="7923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Blocks DC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210833" y="4333101"/>
            <a:ext cx="1007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“Short” to RF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2637523" y="2772600"/>
            <a:ext cx="1778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(NE602 input impedance)</a:t>
            </a:r>
          </a:p>
          <a:p>
            <a:r>
              <a:rPr lang="en-US" sz="1200" dirty="0" smtClean="0"/>
              <a:t>1500 ohms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531017" y="5029200"/>
            <a:ext cx="23140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Resonant “tank” circuit provides</a:t>
            </a:r>
          </a:p>
          <a:p>
            <a:r>
              <a:rPr lang="en-US" sz="1200" dirty="0" smtClean="0"/>
              <a:t>            </a:t>
            </a:r>
            <a:r>
              <a:rPr lang="en-US" sz="1200" dirty="0" err="1" smtClean="0"/>
              <a:t>bandpass</a:t>
            </a:r>
            <a:r>
              <a:rPr lang="en-US" sz="1200" dirty="0" smtClean="0"/>
              <a:t> filter</a:t>
            </a:r>
          </a:p>
          <a:p>
            <a:r>
              <a:rPr lang="en-US" sz="1200" dirty="0" err="1" smtClean="0"/>
              <a:t>Xc</a:t>
            </a:r>
            <a:r>
              <a:rPr lang="en-US" sz="1200" dirty="0" smtClean="0"/>
              <a:t> = X(c1 in series with c2)</a:t>
            </a:r>
          </a:p>
          <a:p>
            <a:r>
              <a:rPr lang="en-US" sz="1200" dirty="0" smtClean="0"/>
              <a:t>At resonant frequency  </a:t>
            </a:r>
            <a:r>
              <a:rPr lang="en-US" sz="1200" dirty="0" err="1" smtClean="0"/>
              <a:t>Xc</a:t>
            </a:r>
            <a:r>
              <a:rPr lang="en-US" sz="1200" dirty="0" smtClean="0"/>
              <a:t> =  X</a:t>
            </a:r>
            <a:r>
              <a:rPr lang="en-US" sz="900" dirty="0" smtClean="0"/>
              <a:t>L</a:t>
            </a:r>
          </a:p>
          <a:p>
            <a:r>
              <a:rPr lang="en-US" sz="1200" dirty="0" smtClean="0"/>
              <a:t>Ideal resonance at 1 frequency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  but actually it’s a curve.</a:t>
            </a:r>
          </a:p>
          <a:p>
            <a:endParaRPr lang="en-US" sz="1200" dirty="0" smtClean="0"/>
          </a:p>
          <a:p>
            <a:r>
              <a:rPr lang="en-US" sz="1200" dirty="0" smtClean="0"/>
              <a:t>Split capacitors and coil provide impedance transformation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200400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151" name="TextBox 150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2" name="TextBox 151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49" name="Oval 148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Oval 152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TextBox 153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159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6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840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5" name="TextBox 134"/>
          <p:cNvSpPr txBox="1"/>
          <p:nvPr/>
        </p:nvSpPr>
        <p:spPr>
          <a:xfrm>
            <a:off x="1356574" y="4147916"/>
            <a:ext cx="7923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Blocks DC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210833" y="4333101"/>
            <a:ext cx="1007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“Short” to RF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531017" y="5029200"/>
            <a:ext cx="23140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Resonant “tank” circuit provides</a:t>
            </a:r>
          </a:p>
          <a:p>
            <a:r>
              <a:rPr lang="en-US" sz="1200" dirty="0" smtClean="0"/>
              <a:t>            </a:t>
            </a:r>
            <a:r>
              <a:rPr lang="en-US" sz="1200" dirty="0" err="1" smtClean="0"/>
              <a:t>bandpass</a:t>
            </a:r>
            <a:r>
              <a:rPr lang="en-US" sz="1200" dirty="0" smtClean="0"/>
              <a:t> filter</a:t>
            </a:r>
          </a:p>
          <a:p>
            <a:r>
              <a:rPr lang="en-US" sz="1200" dirty="0" err="1" smtClean="0"/>
              <a:t>Xc</a:t>
            </a:r>
            <a:r>
              <a:rPr lang="en-US" sz="1200" dirty="0" smtClean="0"/>
              <a:t> = X(c1 in series with c2)</a:t>
            </a:r>
          </a:p>
          <a:p>
            <a:r>
              <a:rPr lang="en-US" sz="1200" dirty="0" smtClean="0"/>
              <a:t>At resonant frequency  </a:t>
            </a:r>
            <a:r>
              <a:rPr lang="en-US" sz="1200" dirty="0" err="1" smtClean="0"/>
              <a:t>Xc</a:t>
            </a:r>
            <a:r>
              <a:rPr lang="en-US" sz="1200" dirty="0" smtClean="0"/>
              <a:t> =  X</a:t>
            </a:r>
            <a:r>
              <a:rPr lang="en-US" sz="900" dirty="0" smtClean="0"/>
              <a:t>L</a:t>
            </a:r>
          </a:p>
          <a:p>
            <a:r>
              <a:rPr lang="en-US" sz="1200" dirty="0" smtClean="0"/>
              <a:t>Ideal resonance at 1 frequency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  but actually it’s a curve.</a:t>
            </a:r>
          </a:p>
          <a:p>
            <a:endParaRPr lang="en-US" sz="1200" dirty="0" smtClean="0"/>
          </a:p>
          <a:p>
            <a:r>
              <a:rPr lang="en-US" sz="1200" dirty="0" smtClean="0"/>
              <a:t>Split capacitors and coil provide impedance transformation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Front End</a:t>
            </a:r>
            <a:endParaRPr lang="en-US" sz="2800" dirty="0"/>
          </a:p>
        </p:txBody>
      </p:sp>
      <p:sp>
        <p:nvSpPr>
          <p:cNvPr id="151" name="TextBox 150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2" name="TextBox 151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cxnSp>
        <p:nvCxnSpPr>
          <p:cNvPr id="150" name="Straight Arrow Connector 149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Oval 152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TextBox 153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cxnSp>
        <p:nvCxnSpPr>
          <p:cNvPr id="155" name="Straight Arrow Connector 154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60" name="Group 15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6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6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165" name="Oval 164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TextBox 169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14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7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7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306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091934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15236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657600" y="4403514"/>
            <a:ext cx="1219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2112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endCxn id="94" idx="1"/>
          </p:cNvCxnSpPr>
          <p:nvPr/>
        </p:nvCxnSpPr>
        <p:spPr>
          <a:xfrm flipV="1">
            <a:off x="4022916" y="3567794"/>
            <a:ext cx="2282191" cy="749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67793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78"/>
          <p:cNvSpPr/>
          <p:nvPr/>
        </p:nvSpPr>
        <p:spPr>
          <a:xfrm>
            <a:off x="6934200" y="3522985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099873" y="1752600"/>
            <a:ext cx="444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 </a:t>
            </a:r>
            <a:r>
              <a:rPr lang="en-US" b="1" dirty="0" smtClean="0">
                <a:solidFill>
                  <a:srgbClr val="00B050"/>
                </a:solidFill>
              </a:rPr>
              <a:t>Plus</a:t>
            </a:r>
            <a:r>
              <a:rPr lang="en-US" dirty="0" smtClean="0"/>
              <a:t> 600 Hz</a:t>
            </a:r>
            <a:endParaRPr lang="en-US" dirty="0"/>
          </a:p>
        </p:txBody>
      </p:sp>
      <p:sp>
        <p:nvSpPr>
          <p:cNvPr id="93" name="TextBox 92"/>
          <p:cNvSpPr txBox="1"/>
          <p:nvPr/>
        </p:nvSpPr>
        <p:spPr>
          <a:xfrm>
            <a:off x="6098973" y="4012088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5792340" y="5375565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306601" y="3276600"/>
            <a:ext cx="1408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Sum and Difference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7867473" y="5364480"/>
            <a:ext cx="11814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</a:t>
            </a:r>
          </a:p>
        </p:txBody>
      </p:sp>
      <p:cxnSp>
        <p:nvCxnSpPr>
          <p:cNvPr id="102" name="Straight Arrow Connector 101"/>
          <p:cNvCxnSpPr/>
          <p:nvPr/>
        </p:nvCxnSpPr>
        <p:spPr>
          <a:xfrm flipV="1">
            <a:off x="6858000" y="5105400"/>
            <a:ext cx="0" cy="3048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/>
          <p:cNvSpPr txBox="1"/>
          <p:nvPr/>
        </p:nvSpPr>
        <p:spPr>
          <a:xfrm>
            <a:off x="6569425" y="5361710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099560" y="3590622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 and </a:t>
            </a:r>
            <a:r>
              <a:rPr lang="en-US" sz="1200" b="1" dirty="0" smtClean="0">
                <a:solidFill>
                  <a:srgbClr val="FF0000"/>
                </a:solidFill>
              </a:rPr>
              <a:t>600 Hz</a:t>
            </a:r>
          </a:p>
        </p:txBody>
      </p:sp>
      <p:cxnSp>
        <p:nvCxnSpPr>
          <p:cNvPr id="78" name="Straight Arrow Connector 77"/>
          <p:cNvCxnSpPr/>
          <p:nvPr/>
        </p:nvCxnSpPr>
        <p:spPr>
          <a:xfrm flipV="1">
            <a:off x="4711768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4599872" y="5410200"/>
            <a:ext cx="423932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4506164" y="5385354"/>
            <a:ext cx="573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600</a:t>
            </a:r>
          </a:p>
        </p:txBody>
      </p:sp>
      <p:cxnSp>
        <p:nvCxnSpPr>
          <p:cNvPr id="99" name="Straight Arrow Connector 98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/>
          <p:cNvSpPr txBox="1"/>
          <p:nvPr/>
        </p:nvSpPr>
        <p:spPr>
          <a:xfrm>
            <a:off x="5181600" y="6331715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audio amp as low pass filter</a:t>
            </a:r>
          </a:p>
        </p:txBody>
      </p:sp>
      <p:cxnSp>
        <p:nvCxnSpPr>
          <p:cNvPr id="81" name="Straight Arrow Connector 80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9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84" name="TextBox 83"/>
          <p:cNvSpPr txBox="1"/>
          <p:nvPr/>
        </p:nvSpPr>
        <p:spPr>
          <a:xfrm>
            <a:off x="3190428" y="1295400"/>
            <a:ext cx="14094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REVIEW</a:t>
            </a:r>
            <a:endParaRPr lang="en-US" sz="2800" b="1" dirty="0"/>
          </a:p>
        </p:txBody>
      </p:sp>
      <p:sp>
        <p:nvSpPr>
          <p:cNvPr id="9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788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091934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15236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657600" y="4403514"/>
            <a:ext cx="1219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7,039,400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2112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endCxn id="94" idx="1"/>
          </p:cNvCxnSpPr>
          <p:nvPr/>
        </p:nvCxnSpPr>
        <p:spPr>
          <a:xfrm flipV="1">
            <a:off x="4022916" y="3567794"/>
            <a:ext cx="2282191" cy="749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67793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78"/>
          <p:cNvSpPr/>
          <p:nvPr/>
        </p:nvSpPr>
        <p:spPr>
          <a:xfrm>
            <a:off x="6934200" y="3522985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023673" y="1752600"/>
            <a:ext cx="444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 </a:t>
            </a:r>
            <a:r>
              <a:rPr lang="en-US" b="1" dirty="0" smtClean="0">
                <a:solidFill>
                  <a:srgbClr val="00B050"/>
                </a:solidFill>
              </a:rPr>
              <a:t>Minus </a:t>
            </a:r>
            <a:r>
              <a:rPr lang="en-US" dirty="0" smtClean="0"/>
              <a:t>600 Hz</a:t>
            </a:r>
            <a:endParaRPr lang="en-US" dirty="0"/>
          </a:p>
        </p:txBody>
      </p:sp>
      <p:sp>
        <p:nvSpPr>
          <p:cNvPr id="93" name="TextBox 92"/>
          <p:cNvSpPr txBox="1"/>
          <p:nvPr/>
        </p:nvSpPr>
        <p:spPr>
          <a:xfrm>
            <a:off x="6098973" y="4012088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185215" y="5399315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306601" y="3276600"/>
            <a:ext cx="1408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Sum and Difference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7867473" y="5364480"/>
            <a:ext cx="11814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14,079,400 Hz</a:t>
            </a:r>
          </a:p>
        </p:txBody>
      </p:sp>
      <p:cxnSp>
        <p:nvCxnSpPr>
          <p:cNvPr id="102" name="Straight Arrow Connector 101"/>
          <p:cNvCxnSpPr/>
          <p:nvPr/>
        </p:nvCxnSpPr>
        <p:spPr>
          <a:xfrm flipV="1">
            <a:off x="5943600" y="5105400"/>
            <a:ext cx="0" cy="3048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/>
          <p:cNvSpPr txBox="1"/>
          <p:nvPr/>
        </p:nvSpPr>
        <p:spPr>
          <a:xfrm>
            <a:off x="5486400" y="5410200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7,039,400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099560" y="3590622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14,079,400 Hz and </a:t>
            </a:r>
            <a:r>
              <a:rPr lang="en-US" sz="1200" b="1" dirty="0" smtClean="0">
                <a:solidFill>
                  <a:srgbClr val="FF0000"/>
                </a:solidFill>
              </a:rPr>
              <a:t>600 Hz</a:t>
            </a:r>
          </a:p>
        </p:txBody>
      </p:sp>
      <p:cxnSp>
        <p:nvCxnSpPr>
          <p:cNvPr id="78" name="Straight Arrow Connector 77"/>
          <p:cNvCxnSpPr/>
          <p:nvPr/>
        </p:nvCxnSpPr>
        <p:spPr>
          <a:xfrm flipV="1">
            <a:off x="4711768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4599872" y="5410200"/>
            <a:ext cx="423932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4506164" y="5385354"/>
            <a:ext cx="573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600</a:t>
            </a:r>
          </a:p>
        </p:txBody>
      </p:sp>
      <p:cxnSp>
        <p:nvCxnSpPr>
          <p:cNvPr id="99" name="Straight Arrow Connector 98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/>
          <p:cNvSpPr txBox="1"/>
          <p:nvPr/>
        </p:nvSpPr>
        <p:spPr>
          <a:xfrm>
            <a:off x="5181600" y="6331715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audio amp as low pass filter</a:t>
            </a:r>
          </a:p>
        </p:txBody>
      </p:sp>
      <p:cxnSp>
        <p:nvCxnSpPr>
          <p:cNvPr id="81" name="Straight Arrow Connector 80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9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84" name="TextBox 83"/>
          <p:cNvSpPr txBox="1"/>
          <p:nvPr/>
        </p:nvSpPr>
        <p:spPr>
          <a:xfrm>
            <a:off x="3190428" y="1295400"/>
            <a:ext cx="14094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REVIEW</a:t>
            </a:r>
            <a:endParaRPr lang="en-US" sz="2800" b="1" dirty="0"/>
          </a:p>
        </p:txBody>
      </p:sp>
      <p:sp>
        <p:nvSpPr>
          <p:cNvPr id="9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443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/>
          <p:cNvSpPr/>
          <p:nvPr/>
        </p:nvSpPr>
        <p:spPr>
          <a:xfrm>
            <a:off x="2565681" y="1828800"/>
            <a:ext cx="4012637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ZZRX-40</a:t>
            </a:r>
            <a:endParaRPr lang="en-US" sz="88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315581" y="3429000"/>
            <a:ext cx="45005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Theory of Operation</a:t>
            </a:r>
            <a:endParaRPr lang="en-US" sz="4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46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3943350" y="3321294"/>
            <a:ext cx="1466850" cy="842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 flipV="1">
            <a:off x="3938588" y="3832985"/>
            <a:ext cx="1495424" cy="559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64" name="TextBox 16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4288004" y="3438544"/>
            <a:ext cx="338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00B050"/>
                </a:solidFill>
              </a:rPr>
              <a:t>RF</a:t>
            </a:r>
          </a:p>
        </p:txBody>
      </p:sp>
      <p:cxnSp>
        <p:nvCxnSpPr>
          <p:cNvPr id="166" name="Straight Arrow Connector 165"/>
          <p:cNvCxnSpPr/>
          <p:nvPr/>
        </p:nvCxnSpPr>
        <p:spPr>
          <a:xfrm>
            <a:off x="4367215" y="3359733"/>
            <a:ext cx="0" cy="453565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66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68" name="TextBox 167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169" name="Straight Arrow Connector 168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173" name="Straight Arrow Connector 172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Arrow Connector 173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" name="Group 174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176" name="Group 175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78" name="Group 177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8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84" name="TextBox 183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143" name="Oval 142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Oval 150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Oval 151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TextBox 184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19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93" name="Text Box 5"/>
          <p:cNvSpPr txBox="1">
            <a:spLocks noChangeArrowheads="1"/>
          </p:cNvSpPr>
          <p:nvPr/>
        </p:nvSpPr>
        <p:spPr bwMode="auto">
          <a:xfrm>
            <a:off x="8001000" y="632460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94" name="Text Box 6"/>
          <p:cNvSpPr txBox="1">
            <a:spLocks noChangeArrowheads="1"/>
          </p:cNvSpPr>
          <p:nvPr/>
        </p:nvSpPr>
        <p:spPr bwMode="auto">
          <a:xfrm>
            <a:off x="7924800" y="658487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066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3943350" y="3321294"/>
            <a:ext cx="1466850" cy="842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 flipV="1">
            <a:off x="3938588" y="3832985"/>
            <a:ext cx="1495424" cy="559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64" name="TextBox 16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4295624" y="3438544"/>
            <a:ext cx="338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RF</a:t>
            </a:r>
          </a:p>
        </p:txBody>
      </p:sp>
      <p:cxnSp>
        <p:nvCxnSpPr>
          <p:cNvPr id="166" name="Straight Arrow Connector 165"/>
          <p:cNvCxnSpPr/>
          <p:nvPr/>
        </p:nvCxnSpPr>
        <p:spPr>
          <a:xfrm>
            <a:off x="4367215" y="3359733"/>
            <a:ext cx="0" cy="453565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66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68" name="TextBox 167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169" name="Straight Arrow Connector 168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Oval 169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173" name="Straight Arrow Connector 172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Arrow Connector 173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" name="Group 174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176" name="Group 175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78" name="Group 177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8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84" name="TextBox 183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143" name="Oval 142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Oval 150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Oval 151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TextBox 184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19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94" name="TextBox 193"/>
          <p:cNvSpPr txBox="1"/>
          <p:nvPr/>
        </p:nvSpPr>
        <p:spPr>
          <a:xfrm>
            <a:off x="4591586" y="3075801"/>
            <a:ext cx="6196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AUDIO</a:t>
            </a:r>
          </a:p>
        </p:txBody>
      </p:sp>
      <p:sp>
        <p:nvSpPr>
          <p:cNvPr id="19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9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061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481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cxnSp>
        <p:nvCxnSpPr>
          <p:cNvPr id="176" name="Straight Arrow Connector 175"/>
          <p:cNvCxnSpPr/>
          <p:nvPr/>
        </p:nvCxnSpPr>
        <p:spPr>
          <a:xfrm flipH="1">
            <a:off x="4423532" y="3109911"/>
            <a:ext cx="398684" cy="0"/>
          </a:xfrm>
          <a:prstGeom prst="straightConnector1">
            <a:avLst/>
          </a:prstGeom>
          <a:ln w="22225">
            <a:solidFill>
              <a:srgbClr val="00B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/>
          <p:nvPr/>
        </p:nvCxnSpPr>
        <p:spPr>
          <a:xfrm flipH="1">
            <a:off x="4469567" y="4041196"/>
            <a:ext cx="398684" cy="0"/>
          </a:xfrm>
          <a:prstGeom prst="straightConnector1">
            <a:avLst/>
          </a:prstGeom>
          <a:ln w="22225">
            <a:solidFill>
              <a:srgbClr val="00B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4301243" y="2840274"/>
            <a:ext cx="7457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DC Block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306006" y="4025773"/>
            <a:ext cx="7457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DC Block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2" name="TextBox 181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183" name="Straight Arrow Connector 182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Oval 183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TextBox 184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187" name="Straight Arrow Connector 186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Arrow Connector 187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9" name="Group 188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190" name="Group 189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2" name="Group 191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4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5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6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3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98" name="TextBox 197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265081" y="2690187"/>
            <a:ext cx="877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Audio Pass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254196" y="4161667"/>
            <a:ext cx="877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Audio Pass</a:t>
            </a:r>
          </a:p>
        </p:txBody>
      </p:sp>
      <p:sp>
        <p:nvSpPr>
          <p:cNvPr id="200" name="Oval 199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Oval 200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07" name="TextBox 206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10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12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1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578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0" name="TextBox 209"/>
          <p:cNvSpPr txBox="1"/>
          <p:nvPr/>
        </p:nvSpPr>
        <p:spPr>
          <a:xfrm>
            <a:off x="5065463" y="2676595"/>
            <a:ext cx="660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DC Bias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5084515" y="4191000"/>
            <a:ext cx="660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DC Bias</a:t>
            </a:r>
          </a:p>
        </p:txBody>
      </p:sp>
      <p:cxnSp>
        <p:nvCxnSpPr>
          <p:cNvPr id="212" name="Straight Arrow Connector 211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Oval 212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TextBox 213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16" name="Straight Arrow Connector 215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8" name="Group 217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19" name="Group 218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21" name="Group 220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23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4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5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22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27" name="TextBox 226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226" name="Oval 225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Oval 227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Oval 228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Oval 229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Oval 231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Oval 232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TextBox 233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36" name="TextBox 235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37" name="TextBox 236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38" name="TextBox 237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42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4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267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Oval 180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TextBox 211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13" name="TextBox 212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14" name="Straight Arrow Connector 213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6" name="Group 215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17" name="Group 21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19" name="Group 21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2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2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sp>
        <p:nvSpPr>
          <p:cNvPr id="210" name="Oval 209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Oval 22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Oval 225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Oval 226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Oval 227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Oval 228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Oval 229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32" name="TextBox 231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36" name="TextBox 235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37" name="TextBox 236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38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3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4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7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Oval 180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TextBox 211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13" name="TextBox 212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14" name="Straight Arrow Connector 213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6" name="Group 215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17" name="Group 21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19" name="Group 21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2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2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27" name="Straight Arrow Connector 226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Oval 227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TextBox 228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31" name="Straight Arrow Connector 230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Group 231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33" name="Group 23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5" name="Group 23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3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0" name="TextBox 239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210" name="Oval 209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Oval 22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Oval 225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Oval 240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Oval 241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Oval 242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Oval 243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TextBox 244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47" name="TextBox 246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49" name="TextBox 248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5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5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5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057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22587" y="3211145"/>
            <a:ext cx="1125413" cy="1483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>
            <a:stCxn id="212" idx="0"/>
          </p:cNvCxnSpPr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1" name="Group 180"/>
          <p:cNvGrpSpPr>
            <a:grpSpLocks/>
          </p:cNvGrpSpPr>
          <p:nvPr/>
        </p:nvGrpSpPr>
        <p:grpSpPr bwMode="auto">
          <a:xfrm rot="16200000">
            <a:off x="5953453" y="4124425"/>
            <a:ext cx="189706" cy="534126"/>
            <a:chOff x="5012" y="2004"/>
            <a:chExt cx="346" cy="502"/>
          </a:xfrm>
        </p:grpSpPr>
        <p:grpSp>
          <p:nvGrpSpPr>
            <p:cNvPr id="210" name="Group 20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21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4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5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6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extBox 217"/>
          <p:cNvSpPr txBox="1"/>
          <p:nvPr/>
        </p:nvSpPr>
        <p:spPr>
          <a:xfrm>
            <a:off x="5581577" y="4428296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Gain select</a:t>
            </a:r>
          </a:p>
        </p:txBody>
      </p: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17445" y="4566795"/>
            <a:ext cx="4972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=200</a:t>
            </a:r>
          </a:p>
        </p:txBody>
      </p:sp>
      <p:cxnSp>
        <p:nvCxnSpPr>
          <p:cNvPr id="222" name="Straight Arrow Connector 221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Oval 222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TextBox 223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26" name="Straight Arrow Connector 225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Arrow Connector 226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8" name="Group 227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29" name="Group 228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1" name="Group 230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33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4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5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2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37" name="TextBox 236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38" name="Straight Arrow Connector 237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Oval 238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TextBox 239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42" name="Straight Arrow Connector 241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3" name="Group 242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44" name="Group 24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46" name="Group 24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51" name="TextBox 250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236" name="Oval 235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Oval 251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Oval 252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Oval 253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Oval 254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Oval 255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Oval 256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TextBox 257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59" name="TextBox 258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60" name="TextBox 259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61" name="TextBox 260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62" name="TextBox 261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63" name="TextBox 262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6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6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67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481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>
            <a:stCxn id="212" idx="0"/>
          </p:cNvCxnSpPr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38" name="Straight Arrow Connector 237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Oval 238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TextBox 239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42" name="Straight Arrow Connector 241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243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45" name="Group 2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47" name="Group 2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53" name="TextBox 252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54" name="Straight Arrow Connector 253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Oval 254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TextBox 255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57" name="TextBox 256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58" name="Straight Arrow Connector 257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60" name="Group 259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62" name="Group 261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64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65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66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63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218" name="Oval 217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Oval 222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Oval 225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Oval 228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Oval 229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Oval 251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TextBox 267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69" name="TextBox 268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74" name="TextBox 273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7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7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77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966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6" name="TextBox 245"/>
          <p:cNvSpPr txBox="1"/>
          <p:nvPr/>
        </p:nvSpPr>
        <p:spPr>
          <a:xfrm>
            <a:off x="5660136" y="2270810"/>
            <a:ext cx="6224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Bypass</a:t>
            </a:r>
          </a:p>
        </p:txBody>
      </p:sp>
      <p:cxnSp>
        <p:nvCxnSpPr>
          <p:cNvPr id="247" name="Straight Arrow Connector 246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Oval 247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TextBox 248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51" name="Straight Arrow Connector 250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Arrow Connector 251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3" name="Group 252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4" name="Group 25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6" name="Group 25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6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2" name="TextBox 261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3" name="Straight Arrow Connector 262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Oval 263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6" name="TextBox 265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7" name="Straight Arrow Connector 266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8" name="Group 267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69" name="Group 268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1" name="Group 270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3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4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5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2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6" name="TextBox 275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261" name="Oval 260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Oval 276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Oval 277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Oval 279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Oval 281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TextBox 282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84" name="TextBox 283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85" name="TextBox 284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87" name="TextBox 286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88" name="TextBox 287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89" name="TextBox 288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90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9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92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200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246" name="Oval 245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Oval 258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Oval 279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Oval 281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Oval 282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TextBox 283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85" name="TextBox 284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287" name="TextBox 286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288" name="TextBox 287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89" name="TextBox 288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91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92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9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879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endCxn id="31" idx="2"/>
          </p:cNvCxnSpPr>
          <p:nvPr/>
        </p:nvCxnSpPr>
        <p:spPr>
          <a:xfrm>
            <a:off x="685800" y="3570514"/>
            <a:ext cx="2537016" cy="477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4473"/>
            <a:ext cx="1387284" cy="82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9032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590800" y="1752600"/>
            <a:ext cx="3505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Essential elements of ANY receiver</a:t>
            </a:r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3" name="Group 22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4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grpSp>
        <p:nvGrpSpPr>
          <p:cNvPr id="5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ZZRX-40 Theory of Operation</a:t>
            </a:r>
            <a:br>
              <a:rPr lang="en-US" dirty="0" smtClean="0"/>
            </a:br>
            <a:r>
              <a:rPr lang="en-US" dirty="0" smtClean="0"/>
              <a:t>(Direct Conversion Receiver)</a:t>
            </a:r>
            <a:endParaRPr lang="en-US" dirty="0"/>
          </a:p>
        </p:txBody>
      </p:sp>
      <p:sp>
        <p:nvSpPr>
          <p:cNvPr id="5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2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46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4058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Arrow Connector 287"/>
          <p:cNvCxnSpPr/>
          <p:nvPr/>
        </p:nvCxnSpPr>
        <p:spPr>
          <a:xfrm flipH="1">
            <a:off x="6928310" y="3399866"/>
            <a:ext cx="398684" cy="0"/>
          </a:xfrm>
          <a:prstGeom prst="straightConnector1">
            <a:avLst/>
          </a:prstGeom>
          <a:ln w="22225">
            <a:solidFill>
              <a:srgbClr val="00B05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extBox 288"/>
          <p:cNvSpPr txBox="1"/>
          <p:nvPr/>
        </p:nvSpPr>
        <p:spPr>
          <a:xfrm>
            <a:off x="6806021" y="3130229"/>
            <a:ext cx="7457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DC Block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769859" y="2980142"/>
            <a:ext cx="877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Audio Pass</a:t>
            </a:r>
          </a:p>
        </p:txBody>
      </p:sp>
      <p:sp>
        <p:nvSpPr>
          <p:cNvPr id="291" name="Oval 290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Oval 291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TextBox 297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299" name="TextBox 298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300" name="TextBox 299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301" name="TextBox 300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304" name="TextBox 303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0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0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307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936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3702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2579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38" name="TextBox 337"/>
          <p:cNvSpPr txBox="1"/>
          <p:nvPr/>
        </p:nvSpPr>
        <p:spPr>
          <a:xfrm>
            <a:off x="6857366" y="4177256"/>
            <a:ext cx="6224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Bypass</a:t>
            </a:r>
          </a:p>
        </p:txBody>
      </p:sp>
      <p:sp>
        <p:nvSpPr>
          <p:cNvPr id="339" name="TextBox 338"/>
          <p:cNvSpPr txBox="1"/>
          <p:nvPr/>
        </p:nvSpPr>
        <p:spPr>
          <a:xfrm>
            <a:off x="6874329" y="4038600"/>
            <a:ext cx="5453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Noise</a:t>
            </a:r>
          </a:p>
        </p:txBody>
      </p:sp>
      <p:sp>
        <p:nvSpPr>
          <p:cNvPr id="341" name="Oval 340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Oval 34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TextBox 349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351" name="TextBox 350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352" name="TextBox 351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353" name="TextBox 352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354" name="TextBox 353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293" name="TextBox 292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294" name="TextBox 293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29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295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29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034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3365388" y="1447800"/>
            <a:ext cx="226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Audio Out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3702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2579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89" name="TextBox 288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TextBox 299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330" name="TextBox 329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331" name="TextBox 330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332" name="TextBox 331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333" name="TextBox 332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334" name="TextBox 333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335" name="TextBox 334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36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37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338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0428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4250531" y="3243803"/>
            <a:ext cx="642938" cy="914401"/>
            <a:chOff x="4250531" y="2971800"/>
            <a:chExt cx="642938" cy="914401"/>
          </a:xfrm>
        </p:grpSpPr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4344194" y="3154363"/>
              <a:ext cx="549275" cy="54927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Line 374"/>
            <p:cNvSpPr>
              <a:spLocks noChangeShapeType="1"/>
            </p:cNvSpPr>
            <p:nvPr/>
          </p:nvSpPr>
          <p:spPr bwMode="auto">
            <a:xfrm>
              <a:off x="4702628" y="2971800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Line 375"/>
            <p:cNvSpPr>
              <a:spLocks noChangeShapeType="1"/>
            </p:cNvSpPr>
            <p:nvPr/>
          </p:nvSpPr>
          <p:spPr bwMode="auto">
            <a:xfrm>
              <a:off x="4702628" y="3611563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Line 376"/>
            <p:cNvSpPr>
              <a:spLocks noChangeShapeType="1"/>
            </p:cNvSpPr>
            <p:nvPr/>
          </p:nvSpPr>
          <p:spPr bwMode="auto">
            <a:xfrm>
              <a:off x="4526757" y="3246438"/>
              <a:ext cx="0" cy="36512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Line 377"/>
            <p:cNvSpPr>
              <a:spLocks noChangeShapeType="1"/>
            </p:cNvSpPr>
            <p:nvPr/>
          </p:nvSpPr>
          <p:spPr bwMode="auto">
            <a:xfrm>
              <a:off x="4526758" y="3521075"/>
              <a:ext cx="175872" cy="9298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Line 378"/>
            <p:cNvSpPr>
              <a:spLocks noChangeShapeType="1"/>
            </p:cNvSpPr>
            <p:nvPr/>
          </p:nvSpPr>
          <p:spPr bwMode="auto">
            <a:xfrm flipH="1">
              <a:off x="4537643" y="3238500"/>
              <a:ext cx="164984" cy="984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Line 379"/>
            <p:cNvSpPr>
              <a:spLocks noChangeShapeType="1"/>
            </p:cNvSpPr>
            <p:nvPr/>
          </p:nvSpPr>
          <p:spPr bwMode="auto">
            <a:xfrm flipH="1">
              <a:off x="4252119" y="3429000"/>
              <a:ext cx="2746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250531" y="2971800"/>
              <a:ext cx="365125" cy="914400"/>
            </a:xfrm>
            <a:custGeom>
              <a:avLst/>
              <a:gdLst>
                <a:gd name="T0" fmla="*/ 230 w 230"/>
                <a:gd name="T1" fmla="*/ 0 h 576"/>
                <a:gd name="T2" fmla="*/ 0 w 230"/>
                <a:gd name="T3" fmla="*/ 288 h 576"/>
                <a:gd name="T4" fmla="*/ 230 w 230"/>
                <a:gd name="T5" fmla="*/ 576 h 576"/>
                <a:gd name="T6" fmla="*/ 230 w 230"/>
                <a:gd name="T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576">
                  <a:moveTo>
                    <a:pt x="230" y="0"/>
                  </a:moveTo>
                  <a:lnTo>
                    <a:pt x="0" y="288"/>
                  </a:lnTo>
                  <a:lnTo>
                    <a:pt x="230" y="576"/>
                  </a:lnTo>
                  <a:lnTo>
                    <a:pt x="23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4617357" y="4365940"/>
            <a:ext cx="184150" cy="914400"/>
            <a:chOff x="691" y="3197"/>
            <a:chExt cx="116" cy="576"/>
          </a:xfrm>
        </p:grpSpPr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" name="Group 20"/>
          <p:cNvGrpSpPr>
            <a:grpSpLocks/>
          </p:cNvGrpSpPr>
          <p:nvPr/>
        </p:nvGrpSpPr>
        <p:grpSpPr bwMode="auto">
          <a:xfrm>
            <a:off x="4572201" y="5273679"/>
            <a:ext cx="294959" cy="288921"/>
            <a:chOff x="2110" y="1699"/>
            <a:chExt cx="309" cy="288"/>
          </a:xfrm>
        </p:grpSpPr>
        <p:grpSp>
          <p:nvGrpSpPr>
            <p:cNvPr id="22" name="Group 2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4" name="Group 2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0" name="Straight Connector 29"/>
          <p:cNvCxnSpPr>
            <a:stCxn id="9" idx="1"/>
            <a:endCxn id="20" idx="0"/>
          </p:cNvCxnSpPr>
          <p:nvPr/>
        </p:nvCxnSpPr>
        <p:spPr>
          <a:xfrm>
            <a:off x="4702629" y="4158204"/>
            <a:ext cx="6803" cy="2077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H="1">
            <a:off x="4702518" y="2302286"/>
            <a:ext cx="6010" cy="9384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2362200" y="2686592"/>
            <a:ext cx="184150" cy="914400"/>
            <a:chOff x="691" y="3197"/>
            <a:chExt cx="116" cy="576"/>
          </a:xfrm>
        </p:grpSpPr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0" name="Group 39"/>
          <p:cNvGrpSpPr>
            <a:grpSpLocks/>
          </p:cNvGrpSpPr>
          <p:nvPr/>
        </p:nvGrpSpPr>
        <p:grpSpPr bwMode="auto">
          <a:xfrm>
            <a:off x="2364476" y="4082003"/>
            <a:ext cx="184150" cy="914400"/>
            <a:chOff x="691" y="3197"/>
            <a:chExt cx="116" cy="576"/>
          </a:xfrm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283691" y="4348425"/>
            <a:ext cx="328190" cy="613460"/>
            <a:chOff x="5012" y="2004"/>
            <a:chExt cx="346" cy="502"/>
          </a:xfrm>
        </p:grpSpPr>
        <p:grpSp>
          <p:nvGrpSpPr>
            <p:cNvPr id="44" name="Group 4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3283690" y="3862243"/>
            <a:ext cx="328190" cy="613460"/>
            <a:chOff x="5012" y="2004"/>
            <a:chExt cx="346" cy="502"/>
          </a:xfrm>
        </p:grpSpPr>
        <p:grpSp>
          <p:nvGrpSpPr>
            <p:cNvPr id="51" name="Group 50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5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59" name="Straight Connector 58"/>
          <p:cNvCxnSpPr>
            <a:endCxn id="42" idx="0"/>
          </p:cNvCxnSpPr>
          <p:nvPr/>
        </p:nvCxnSpPr>
        <p:spPr>
          <a:xfrm flipH="1">
            <a:off x="2456551" y="3559716"/>
            <a:ext cx="8074" cy="5222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>
            <a:stCxn id="38" idx="0"/>
          </p:cNvCxnSpPr>
          <p:nvPr/>
        </p:nvCxnSpPr>
        <p:spPr>
          <a:xfrm>
            <a:off x="2454275" y="2686592"/>
            <a:ext cx="224801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>
            <a:endCxn id="6" idx="1"/>
          </p:cNvCxnSpPr>
          <p:nvPr/>
        </p:nvCxnSpPr>
        <p:spPr>
          <a:xfrm>
            <a:off x="2444977" y="3701003"/>
            <a:ext cx="18055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3314509" y="4965663"/>
            <a:ext cx="294959" cy="288921"/>
            <a:chOff x="2110" y="1699"/>
            <a:chExt cx="309" cy="288"/>
          </a:xfrm>
        </p:grpSpPr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77" name="Group 7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7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82" name="Straight Connector 81"/>
          <p:cNvCxnSpPr>
            <a:endCxn id="52" idx="0"/>
          </p:cNvCxnSpPr>
          <p:nvPr/>
        </p:nvCxnSpPr>
        <p:spPr>
          <a:xfrm flipH="1">
            <a:off x="3446837" y="3701003"/>
            <a:ext cx="949" cy="1612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/>
          <p:cNvGrpSpPr>
            <a:grpSpLocks/>
          </p:cNvGrpSpPr>
          <p:nvPr/>
        </p:nvGrpSpPr>
        <p:grpSpPr bwMode="auto">
          <a:xfrm>
            <a:off x="1078296" y="3904203"/>
            <a:ext cx="271261" cy="601663"/>
            <a:chOff x="3917" y="605"/>
            <a:chExt cx="420" cy="758"/>
          </a:xfrm>
        </p:grpSpPr>
        <p:grpSp>
          <p:nvGrpSpPr>
            <p:cNvPr id="87" name="Group 86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89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0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1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2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3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94" name="Rectangle 93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95" name="Oval 94"/>
          <p:cNvSpPr/>
          <p:nvPr/>
        </p:nvSpPr>
        <p:spPr>
          <a:xfrm>
            <a:off x="4685938" y="26532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3422650" y="431060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7" name="Straight Connector 96"/>
          <p:cNvCxnSpPr/>
          <p:nvPr/>
        </p:nvCxnSpPr>
        <p:spPr>
          <a:xfrm>
            <a:off x="3450326" y="4775967"/>
            <a:ext cx="453" cy="2013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Group 97"/>
          <p:cNvGrpSpPr>
            <a:grpSpLocks/>
          </p:cNvGrpSpPr>
          <p:nvPr/>
        </p:nvGrpSpPr>
        <p:grpSpPr bwMode="auto">
          <a:xfrm>
            <a:off x="2313145" y="4998505"/>
            <a:ext cx="294959" cy="288921"/>
            <a:chOff x="2110" y="1699"/>
            <a:chExt cx="309" cy="288"/>
          </a:xfrm>
        </p:grpSpPr>
        <p:grpSp>
          <p:nvGrpSpPr>
            <p:cNvPr id="99" name="Group 98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01" name="Group 100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03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4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5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2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06" name="Straight Connector 105"/>
          <p:cNvCxnSpPr/>
          <p:nvPr/>
        </p:nvCxnSpPr>
        <p:spPr>
          <a:xfrm>
            <a:off x="1182410" y="3701003"/>
            <a:ext cx="126819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1051241" y="4688432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18" name="Oval 117"/>
          <p:cNvSpPr/>
          <p:nvPr/>
        </p:nvSpPr>
        <p:spPr>
          <a:xfrm>
            <a:off x="2432050" y="367560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3421381" y="36721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Connector 119"/>
          <p:cNvCxnSpPr/>
          <p:nvPr/>
        </p:nvCxnSpPr>
        <p:spPr>
          <a:xfrm>
            <a:off x="1187450" y="4399503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>
          <a:xfrm>
            <a:off x="1187450" y="3690344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Rectangle 136"/>
          <p:cNvSpPr/>
          <p:nvPr/>
        </p:nvSpPr>
        <p:spPr>
          <a:xfrm>
            <a:off x="5686284" y="4136534"/>
            <a:ext cx="535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Out</a:t>
            </a:r>
            <a:endParaRPr lang="en-US" dirty="0"/>
          </a:p>
        </p:txBody>
      </p:sp>
      <p:cxnSp>
        <p:nvCxnSpPr>
          <p:cNvPr id="138" name="Straight Connector 137"/>
          <p:cNvCxnSpPr/>
          <p:nvPr/>
        </p:nvCxnSpPr>
        <p:spPr>
          <a:xfrm>
            <a:off x="3446709" y="4331870"/>
            <a:ext cx="2248013" cy="0"/>
          </a:xfrm>
          <a:prstGeom prst="line">
            <a:avLst/>
          </a:prstGeom>
          <a:ln w="1905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TextBox 138"/>
          <p:cNvSpPr txBox="1"/>
          <p:nvPr/>
        </p:nvSpPr>
        <p:spPr>
          <a:xfrm>
            <a:off x="4331772" y="1936028"/>
            <a:ext cx="7537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+6–8v</a:t>
            </a:r>
          </a:p>
        </p:txBody>
      </p:sp>
      <p:sp>
        <p:nvSpPr>
          <p:cNvPr id="144" name="Oval 143"/>
          <p:cNvSpPr/>
          <p:nvPr/>
        </p:nvSpPr>
        <p:spPr>
          <a:xfrm>
            <a:off x="4686301" y="22751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49" name="TextBox 148"/>
          <p:cNvSpPr txBox="1"/>
          <p:nvPr/>
        </p:nvSpPr>
        <p:spPr>
          <a:xfrm>
            <a:off x="2464330" y="1295400"/>
            <a:ext cx="54604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Simple Crystal Oscillator</a:t>
            </a:r>
            <a:endParaRPr lang="en-US" sz="2800" dirty="0"/>
          </a:p>
        </p:txBody>
      </p:sp>
      <p:sp>
        <p:nvSpPr>
          <p:cNvPr id="107" name="Oval 106"/>
          <p:cNvSpPr/>
          <p:nvPr/>
        </p:nvSpPr>
        <p:spPr>
          <a:xfrm>
            <a:off x="4686301" y="430440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9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597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Group 213"/>
          <p:cNvGrpSpPr/>
          <p:nvPr/>
        </p:nvGrpSpPr>
        <p:grpSpPr>
          <a:xfrm>
            <a:off x="4250531" y="3243803"/>
            <a:ext cx="642938" cy="914401"/>
            <a:chOff x="4250531" y="2971800"/>
            <a:chExt cx="642938" cy="914401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>
              <a:off x="4344194" y="3154363"/>
              <a:ext cx="549275" cy="54927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6" name="Line 374"/>
            <p:cNvSpPr>
              <a:spLocks noChangeShapeType="1"/>
            </p:cNvSpPr>
            <p:nvPr/>
          </p:nvSpPr>
          <p:spPr bwMode="auto">
            <a:xfrm>
              <a:off x="4702628" y="2971800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7" name="Line 375"/>
            <p:cNvSpPr>
              <a:spLocks noChangeShapeType="1"/>
            </p:cNvSpPr>
            <p:nvPr/>
          </p:nvSpPr>
          <p:spPr bwMode="auto">
            <a:xfrm>
              <a:off x="4702628" y="3611563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8" name="Line 376"/>
            <p:cNvSpPr>
              <a:spLocks noChangeShapeType="1"/>
            </p:cNvSpPr>
            <p:nvPr/>
          </p:nvSpPr>
          <p:spPr bwMode="auto">
            <a:xfrm>
              <a:off x="4526757" y="3246438"/>
              <a:ext cx="0" cy="36512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9" name="Line 377"/>
            <p:cNvSpPr>
              <a:spLocks noChangeShapeType="1"/>
            </p:cNvSpPr>
            <p:nvPr/>
          </p:nvSpPr>
          <p:spPr bwMode="auto">
            <a:xfrm>
              <a:off x="4526758" y="3521075"/>
              <a:ext cx="175872" cy="9298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0" name="Line 378"/>
            <p:cNvSpPr>
              <a:spLocks noChangeShapeType="1"/>
            </p:cNvSpPr>
            <p:nvPr/>
          </p:nvSpPr>
          <p:spPr bwMode="auto">
            <a:xfrm flipH="1">
              <a:off x="4537643" y="3238500"/>
              <a:ext cx="164984" cy="984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1" name="Line 379"/>
            <p:cNvSpPr>
              <a:spLocks noChangeShapeType="1"/>
            </p:cNvSpPr>
            <p:nvPr/>
          </p:nvSpPr>
          <p:spPr bwMode="auto">
            <a:xfrm flipH="1">
              <a:off x="4252119" y="3429000"/>
              <a:ext cx="2746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4250531" y="2971800"/>
              <a:ext cx="365125" cy="914400"/>
            </a:xfrm>
            <a:custGeom>
              <a:avLst/>
              <a:gdLst>
                <a:gd name="T0" fmla="*/ 230 w 230"/>
                <a:gd name="T1" fmla="*/ 0 h 576"/>
                <a:gd name="T2" fmla="*/ 0 w 230"/>
                <a:gd name="T3" fmla="*/ 288 h 576"/>
                <a:gd name="T4" fmla="*/ 230 w 230"/>
                <a:gd name="T5" fmla="*/ 576 h 576"/>
                <a:gd name="T6" fmla="*/ 230 w 230"/>
                <a:gd name="T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576">
                  <a:moveTo>
                    <a:pt x="230" y="0"/>
                  </a:moveTo>
                  <a:lnTo>
                    <a:pt x="0" y="288"/>
                  </a:lnTo>
                  <a:lnTo>
                    <a:pt x="230" y="576"/>
                  </a:lnTo>
                  <a:lnTo>
                    <a:pt x="23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26" name="Group 225"/>
          <p:cNvGrpSpPr>
            <a:grpSpLocks/>
          </p:cNvGrpSpPr>
          <p:nvPr/>
        </p:nvGrpSpPr>
        <p:grpSpPr bwMode="auto">
          <a:xfrm>
            <a:off x="4617357" y="4365940"/>
            <a:ext cx="184150" cy="914400"/>
            <a:chOff x="691" y="3197"/>
            <a:chExt cx="116" cy="576"/>
          </a:xfrm>
        </p:grpSpPr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29" name="Group 228"/>
          <p:cNvGrpSpPr>
            <a:grpSpLocks/>
          </p:cNvGrpSpPr>
          <p:nvPr/>
        </p:nvGrpSpPr>
        <p:grpSpPr bwMode="auto">
          <a:xfrm>
            <a:off x="4572201" y="5273679"/>
            <a:ext cx="294959" cy="288921"/>
            <a:chOff x="2110" y="1699"/>
            <a:chExt cx="309" cy="288"/>
          </a:xfrm>
        </p:grpSpPr>
        <p:grpSp>
          <p:nvGrpSpPr>
            <p:cNvPr id="230" name="Group 229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34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5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37" name="Straight Connector 236"/>
          <p:cNvCxnSpPr>
            <a:stCxn id="217" idx="1"/>
            <a:endCxn id="228" idx="0"/>
          </p:cNvCxnSpPr>
          <p:nvPr/>
        </p:nvCxnSpPr>
        <p:spPr>
          <a:xfrm>
            <a:off x="4702629" y="4158204"/>
            <a:ext cx="6803" cy="2077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1" name="Group 240"/>
          <p:cNvGrpSpPr>
            <a:grpSpLocks/>
          </p:cNvGrpSpPr>
          <p:nvPr/>
        </p:nvGrpSpPr>
        <p:grpSpPr bwMode="auto">
          <a:xfrm>
            <a:off x="3778250" y="2785652"/>
            <a:ext cx="184150" cy="914400"/>
            <a:chOff x="691" y="3197"/>
            <a:chExt cx="116" cy="576"/>
          </a:xfrm>
        </p:grpSpPr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47" name="Group 246"/>
          <p:cNvGrpSpPr>
            <a:grpSpLocks/>
          </p:cNvGrpSpPr>
          <p:nvPr/>
        </p:nvGrpSpPr>
        <p:grpSpPr bwMode="auto">
          <a:xfrm>
            <a:off x="3283691" y="4348425"/>
            <a:ext cx="328190" cy="613460"/>
            <a:chOff x="5012" y="2004"/>
            <a:chExt cx="346" cy="502"/>
          </a:xfrm>
        </p:grpSpPr>
        <p:grpSp>
          <p:nvGrpSpPr>
            <p:cNvPr id="248" name="Group 24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25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54" name="Group 253"/>
          <p:cNvGrpSpPr>
            <a:grpSpLocks/>
          </p:cNvGrpSpPr>
          <p:nvPr/>
        </p:nvGrpSpPr>
        <p:grpSpPr bwMode="auto">
          <a:xfrm>
            <a:off x="3283690" y="3862243"/>
            <a:ext cx="328190" cy="613460"/>
            <a:chOff x="5012" y="2004"/>
            <a:chExt cx="346" cy="502"/>
          </a:xfrm>
        </p:grpSpPr>
        <p:grpSp>
          <p:nvGrpSpPr>
            <p:cNvPr id="255" name="Group 25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25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62" name="Straight Connector 261"/>
          <p:cNvCxnSpPr>
            <a:stCxn id="243" idx="0"/>
          </p:cNvCxnSpPr>
          <p:nvPr/>
        </p:nvCxnSpPr>
        <p:spPr>
          <a:xfrm>
            <a:off x="3870325" y="2785652"/>
            <a:ext cx="861695" cy="9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4" name="Group 263"/>
          <p:cNvGrpSpPr>
            <a:grpSpLocks/>
          </p:cNvGrpSpPr>
          <p:nvPr/>
        </p:nvGrpSpPr>
        <p:grpSpPr bwMode="auto">
          <a:xfrm>
            <a:off x="3314509" y="4965663"/>
            <a:ext cx="294959" cy="288921"/>
            <a:chOff x="2110" y="1699"/>
            <a:chExt cx="309" cy="288"/>
          </a:xfrm>
        </p:grpSpPr>
        <p:grpSp>
          <p:nvGrpSpPr>
            <p:cNvPr id="265" name="Group 26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67" name="Group 26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6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6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72" name="Straight Connector 271"/>
          <p:cNvCxnSpPr>
            <a:endCxn id="256" idx="0"/>
          </p:cNvCxnSpPr>
          <p:nvPr/>
        </p:nvCxnSpPr>
        <p:spPr>
          <a:xfrm flipH="1">
            <a:off x="3446837" y="3701003"/>
            <a:ext cx="949" cy="1612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>
          <a:xfrm>
            <a:off x="3446709" y="4331870"/>
            <a:ext cx="2248013" cy="0"/>
          </a:xfrm>
          <a:prstGeom prst="line">
            <a:avLst/>
          </a:prstGeom>
          <a:ln w="1905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Group 273"/>
          <p:cNvGrpSpPr>
            <a:grpSpLocks/>
          </p:cNvGrpSpPr>
          <p:nvPr/>
        </p:nvGrpSpPr>
        <p:grpSpPr bwMode="auto">
          <a:xfrm>
            <a:off x="1078296" y="3904203"/>
            <a:ext cx="271261" cy="601663"/>
            <a:chOff x="3917" y="605"/>
            <a:chExt cx="420" cy="758"/>
          </a:xfrm>
        </p:grpSpPr>
        <p:grpSp>
          <p:nvGrpSpPr>
            <p:cNvPr id="275" name="Group 274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277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8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9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0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1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282" name="Rectangle 281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3" name="Oval 282"/>
          <p:cNvSpPr/>
          <p:nvPr/>
        </p:nvSpPr>
        <p:spPr>
          <a:xfrm>
            <a:off x="4685937" y="27565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Oval 283"/>
          <p:cNvSpPr/>
          <p:nvPr/>
        </p:nvSpPr>
        <p:spPr>
          <a:xfrm>
            <a:off x="3422650" y="431060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5" name="Straight Connector 284"/>
          <p:cNvCxnSpPr/>
          <p:nvPr/>
        </p:nvCxnSpPr>
        <p:spPr>
          <a:xfrm>
            <a:off x="3450326" y="4775967"/>
            <a:ext cx="453" cy="2013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Connector 293"/>
          <p:cNvCxnSpPr>
            <a:endCxn id="222" idx="1"/>
          </p:cNvCxnSpPr>
          <p:nvPr/>
        </p:nvCxnSpPr>
        <p:spPr>
          <a:xfrm>
            <a:off x="1182410" y="3701003"/>
            <a:ext cx="306812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Group 294"/>
          <p:cNvGrpSpPr>
            <a:grpSpLocks/>
          </p:cNvGrpSpPr>
          <p:nvPr/>
        </p:nvGrpSpPr>
        <p:grpSpPr bwMode="auto">
          <a:xfrm>
            <a:off x="1051241" y="4688432"/>
            <a:ext cx="294959" cy="288921"/>
            <a:chOff x="2110" y="1699"/>
            <a:chExt cx="309" cy="288"/>
          </a:xfrm>
        </p:grpSpPr>
        <p:grpSp>
          <p:nvGrpSpPr>
            <p:cNvPr id="296" name="Group 295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98" name="Group 297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9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03" name="Oval 302"/>
          <p:cNvSpPr/>
          <p:nvPr/>
        </p:nvSpPr>
        <p:spPr>
          <a:xfrm>
            <a:off x="3854291" y="367846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Oval 303"/>
          <p:cNvSpPr/>
          <p:nvPr/>
        </p:nvSpPr>
        <p:spPr>
          <a:xfrm>
            <a:off x="3421381" y="36721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5" name="Straight Connector 304"/>
          <p:cNvCxnSpPr/>
          <p:nvPr/>
        </p:nvCxnSpPr>
        <p:spPr>
          <a:xfrm>
            <a:off x="1187450" y="4399503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/>
          <p:nvPr/>
        </p:nvCxnSpPr>
        <p:spPr>
          <a:xfrm>
            <a:off x="1187450" y="3690344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Rectangle 307"/>
          <p:cNvSpPr/>
          <p:nvPr/>
        </p:nvSpPr>
        <p:spPr>
          <a:xfrm>
            <a:off x="5686284" y="4136534"/>
            <a:ext cx="535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Out</a:t>
            </a:r>
            <a:endParaRPr lang="en-US" dirty="0"/>
          </a:p>
        </p:txBody>
      </p:sp>
      <p:sp>
        <p:nvSpPr>
          <p:cNvPr id="309" name="TextBox 308"/>
          <p:cNvSpPr txBox="1"/>
          <p:nvPr/>
        </p:nvSpPr>
        <p:spPr>
          <a:xfrm>
            <a:off x="4331772" y="1936028"/>
            <a:ext cx="7537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+6–8v</a:t>
            </a:r>
          </a:p>
        </p:txBody>
      </p:sp>
      <p:sp>
        <p:nvSpPr>
          <p:cNvPr id="310" name="Oval 309"/>
          <p:cNvSpPr/>
          <p:nvPr/>
        </p:nvSpPr>
        <p:spPr>
          <a:xfrm>
            <a:off x="4686301" y="22751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1" name="Straight Connector 310"/>
          <p:cNvCxnSpPr/>
          <p:nvPr/>
        </p:nvCxnSpPr>
        <p:spPr>
          <a:xfrm flipH="1">
            <a:off x="4702628" y="2305360"/>
            <a:ext cx="6010" cy="9384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13" name="TextBox 312"/>
          <p:cNvSpPr txBox="1"/>
          <p:nvPr/>
        </p:nvSpPr>
        <p:spPr>
          <a:xfrm>
            <a:off x="1447800" y="1143000"/>
            <a:ext cx="7086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Simple Crystal Oscillator – alternate biasing</a:t>
            </a:r>
            <a:endParaRPr lang="en-US" sz="2800" dirty="0"/>
          </a:p>
        </p:txBody>
      </p:sp>
      <p:sp>
        <p:nvSpPr>
          <p:cNvPr id="82" name="Oval 81"/>
          <p:cNvSpPr/>
          <p:nvPr/>
        </p:nvSpPr>
        <p:spPr>
          <a:xfrm>
            <a:off x="4686300" y="43053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8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684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Rectangle 127"/>
          <p:cNvSpPr/>
          <p:nvPr/>
        </p:nvSpPr>
        <p:spPr>
          <a:xfrm>
            <a:off x="3505200" y="2839720"/>
            <a:ext cx="1828800" cy="298237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4250531" y="3620770"/>
            <a:ext cx="642938" cy="914401"/>
            <a:chOff x="4250531" y="2971800"/>
            <a:chExt cx="642938" cy="914401"/>
          </a:xfrm>
        </p:grpSpPr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4344194" y="3154363"/>
              <a:ext cx="549275" cy="54927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Line 374"/>
            <p:cNvSpPr>
              <a:spLocks noChangeShapeType="1"/>
            </p:cNvSpPr>
            <p:nvPr/>
          </p:nvSpPr>
          <p:spPr bwMode="auto">
            <a:xfrm>
              <a:off x="4702628" y="2971800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Line 375"/>
            <p:cNvSpPr>
              <a:spLocks noChangeShapeType="1"/>
            </p:cNvSpPr>
            <p:nvPr/>
          </p:nvSpPr>
          <p:spPr bwMode="auto">
            <a:xfrm>
              <a:off x="4702628" y="3611563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Line 376"/>
            <p:cNvSpPr>
              <a:spLocks noChangeShapeType="1"/>
            </p:cNvSpPr>
            <p:nvPr/>
          </p:nvSpPr>
          <p:spPr bwMode="auto">
            <a:xfrm>
              <a:off x="4526757" y="3246438"/>
              <a:ext cx="0" cy="36512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Line 377"/>
            <p:cNvSpPr>
              <a:spLocks noChangeShapeType="1"/>
            </p:cNvSpPr>
            <p:nvPr/>
          </p:nvSpPr>
          <p:spPr bwMode="auto">
            <a:xfrm>
              <a:off x="4526758" y="3521075"/>
              <a:ext cx="175872" cy="9298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Line 378"/>
            <p:cNvSpPr>
              <a:spLocks noChangeShapeType="1"/>
            </p:cNvSpPr>
            <p:nvPr/>
          </p:nvSpPr>
          <p:spPr bwMode="auto">
            <a:xfrm flipH="1">
              <a:off x="4537643" y="3238500"/>
              <a:ext cx="164984" cy="984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Line 379"/>
            <p:cNvSpPr>
              <a:spLocks noChangeShapeType="1"/>
            </p:cNvSpPr>
            <p:nvPr/>
          </p:nvSpPr>
          <p:spPr bwMode="auto">
            <a:xfrm flipH="1">
              <a:off x="4252119" y="3429000"/>
              <a:ext cx="2746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250531" y="2971800"/>
              <a:ext cx="365125" cy="914400"/>
            </a:xfrm>
            <a:custGeom>
              <a:avLst/>
              <a:gdLst>
                <a:gd name="T0" fmla="*/ 230 w 230"/>
                <a:gd name="T1" fmla="*/ 0 h 576"/>
                <a:gd name="T2" fmla="*/ 0 w 230"/>
                <a:gd name="T3" fmla="*/ 288 h 576"/>
                <a:gd name="T4" fmla="*/ 230 w 230"/>
                <a:gd name="T5" fmla="*/ 576 h 576"/>
                <a:gd name="T6" fmla="*/ 230 w 230"/>
                <a:gd name="T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576">
                  <a:moveTo>
                    <a:pt x="230" y="0"/>
                  </a:moveTo>
                  <a:lnTo>
                    <a:pt x="0" y="288"/>
                  </a:lnTo>
                  <a:lnTo>
                    <a:pt x="230" y="576"/>
                  </a:lnTo>
                  <a:lnTo>
                    <a:pt x="23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4617357" y="4603207"/>
            <a:ext cx="184150" cy="914400"/>
            <a:chOff x="691" y="3197"/>
            <a:chExt cx="116" cy="576"/>
          </a:xfrm>
        </p:grpSpPr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" name="Group 20"/>
          <p:cNvGrpSpPr>
            <a:grpSpLocks/>
          </p:cNvGrpSpPr>
          <p:nvPr/>
        </p:nvGrpSpPr>
        <p:grpSpPr bwMode="auto">
          <a:xfrm>
            <a:off x="4569523" y="5475877"/>
            <a:ext cx="294959" cy="288921"/>
            <a:chOff x="2110" y="1699"/>
            <a:chExt cx="309" cy="288"/>
          </a:xfrm>
        </p:grpSpPr>
        <p:grpSp>
          <p:nvGrpSpPr>
            <p:cNvPr id="22" name="Group 2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4" name="Group 2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0" name="Straight Connector 29"/>
          <p:cNvCxnSpPr>
            <a:stCxn id="9" idx="1"/>
            <a:endCxn id="20" idx="0"/>
          </p:cNvCxnSpPr>
          <p:nvPr/>
        </p:nvCxnSpPr>
        <p:spPr>
          <a:xfrm>
            <a:off x="4702629" y="4535171"/>
            <a:ext cx="6803" cy="68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>
            <a:endCxn id="8" idx="0"/>
          </p:cNvCxnSpPr>
          <p:nvPr/>
        </p:nvCxnSpPr>
        <p:spPr>
          <a:xfrm>
            <a:off x="4702627" y="2096770"/>
            <a:ext cx="1" cy="1524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3886200" y="3049270"/>
            <a:ext cx="184150" cy="914400"/>
            <a:chOff x="691" y="3197"/>
            <a:chExt cx="116" cy="576"/>
          </a:xfrm>
        </p:grpSpPr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2057642" y="4644704"/>
            <a:ext cx="328190" cy="613460"/>
            <a:chOff x="5012" y="2004"/>
            <a:chExt cx="346" cy="502"/>
          </a:xfrm>
        </p:grpSpPr>
        <p:grpSp>
          <p:nvGrpSpPr>
            <p:cNvPr id="44" name="Group 4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2057400" y="4112210"/>
            <a:ext cx="328190" cy="613460"/>
            <a:chOff x="5012" y="2004"/>
            <a:chExt cx="346" cy="502"/>
          </a:xfrm>
        </p:grpSpPr>
        <p:grpSp>
          <p:nvGrpSpPr>
            <p:cNvPr id="51" name="Group 50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5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60" name="Straight Connector 59"/>
          <p:cNvCxnSpPr>
            <a:stCxn id="38" idx="0"/>
            <a:endCxn id="95" idx="2"/>
          </p:cNvCxnSpPr>
          <p:nvPr/>
        </p:nvCxnSpPr>
        <p:spPr>
          <a:xfrm>
            <a:off x="3978275" y="3049270"/>
            <a:ext cx="707663" cy="806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>
            <a:endCxn id="6" idx="1"/>
          </p:cNvCxnSpPr>
          <p:nvPr/>
        </p:nvCxnSpPr>
        <p:spPr>
          <a:xfrm>
            <a:off x="2444977" y="4077970"/>
            <a:ext cx="18055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2091901" y="5303520"/>
            <a:ext cx="294959" cy="288921"/>
            <a:chOff x="2110" y="1699"/>
            <a:chExt cx="309" cy="288"/>
          </a:xfrm>
        </p:grpSpPr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77" name="Group 7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7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86" name="Group 85"/>
          <p:cNvGrpSpPr>
            <a:grpSpLocks/>
          </p:cNvGrpSpPr>
          <p:nvPr/>
        </p:nvGrpSpPr>
        <p:grpSpPr bwMode="auto">
          <a:xfrm>
            <a:off x="1078296" y="4281170"/>
            <a:ext cx="271261" cy="601663"/>
            <a:chOff x="3917" y="605"/>
            <a:chExt cx="420" cy="758"/>
          </a:xfrm>
        </p:grpSpPr>
        <p:grpSp>
          <p:nvGrpSpPr>
            <p:cNvPr id="87" name="Group 86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89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0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1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2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3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94" name="Rectangle 93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95" name="Oval 94"/>
          <p:cNvSpPr/>
          <p:nvPr/>
        </p:nvSpPr>
        <p:spPr>
          <a:xfrm>
            <a:off x="4685938" y="303022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2203450" y="45859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7" name="Straight Connector 96"/>
          <p:cNvCxnSpPr/>
          <p:nvPr/>
        </p:nvCxnSpPr>
        <p:spPr>
          <a:xfrm>
            <a:off x="2222500" y="5102134"/>
            <a:ext cx="453" cy="2013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182410" y="4077970"/>
            <a:ext cx="126819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1051241" y="5065399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19" name="Oval 118"/>
          <p:cNvSpPr/>
          <p:nvPr/>
        </p:nvSpPr>
        <p:spPr>
          <a:xfrm>
            <a:off x="2202181" y="404913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Connector 119"/>
          <p:cNvCxnSpPr/>
          <p:nvPr/>
        </p:nvCxnSpPr>
        <p:spPr>
          <a:xfrm>
            <a:off x="1187450" y="4776470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>
          <a:xfrm>
            <a:off x="1187450" y="4067311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 flipH="1">
            <a:off x="3977481" y="3950854"/>
            <a:ext cx="1474" cy="1271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Oval 107"/>
          <p:cNvSpPr/>
          <p:nvPr/>
        </p:nvSpPr>
        <p:spPr>
          <a:xfrm>
            <a:off x="3954781" y="405548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8" name="Straight Connector 97"/>
          <p:cNvCxnSpPr>
            <a:stCxn id="4" idx="3"/>
          </p:cNvCxnSpPr>
          <p:nvPr/>
        </p:nvCxnSpPr>
        <p:spPr>
          <a:xfrm flipV="1">
            <a:off x="3505200" y="4596808"/>
            <a:ext cx="1204232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3244850" y="4451814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7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3244850" y="3938270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4584700" y="2551001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8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4209256" y="5822521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3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102" name="Group 101"/>
          <p:cNvGrpSpPr>
            <a:grpSpLocks/>
          </p:cNvGrpSpPr>
          <p:nvPr/>
        </p:nvGrpSpPr>
        <p:grpSpPr bwMode="auto">
          <a:xfrm>
            <a:off x="4202906" y="6111879"/>
            <a:ext cx="294959" cy="288921"/>
            <a:chOff x="2110" y="1699"/>
            <a:chExt cx="309" cy="288"/>
          </a:xfrm>
        </p:grpSpPr>
        <p:grpSp>
          <p:nvGrpSpPr>
            <p:cNvPr id="103" name="Group 10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05" name="Group 10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24" name="Straight Connector 123"/>
          <p:cNvCxnSpPr>
            <a:endCxn id="4" idx="1"/>
          </p:cNvCxnSpPr>
          <p:nvPr/>
        </p:nvCxnSpPr>
        <p:spPr>
          <a:xfrm flipV="1">
            <a:off x="2216150" y="4596809"/>
            <a:ext cx="1028700" cy="8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Oval 124"/>
          <p:cNvSpPr/>
          <p:nvPr/>
        </p:nvSpPr>
        <p:spPr>
          <a:xfrm>
            <a:off x="4686301" y="457237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4329164" y="1727438"/>
            <a:ext cx="7537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+6–8v</a:t>
            </a:r>
          </a:p>
        </p:txBody>
      </p:sp>
      <p:sp>
        <p:nvSpPr>
          <p:cNvPr id="127" name="Oval 126"/>
          <p:cNvSpPr/>
          <p:nvPr/>
        </p:nvSpPr>
        <p:spPr>
          <a:xfrm>
            <a:off x="4678681" y="206629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1676400" y="1165860"/>
            <a:ext cx="6400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Simple Crystal Oscillator as LO for NE602</a:t>
            </a:r>
            <a:endParaRPr lang="en-US" sz="2800" dirty="0"/>
          </a:p>
        </p:txBody>
      </p:sp>
      <p:sp>
        <p:nvSpPr>
          <p:cNvPr id="143" name="TextBox 142"/>
          <p:cNvSpPr txBox="1"/>
          <p:nvPr/>
        </p:nvSpPr>
        <p:spPr>
          <a:xfrm>
            <a:off x="3537284" y="5421868"/>
            <a:ext cx="7970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NE602</a:t>
            </a:r>
          </a:p>
        </p:txBody>
      </p:sp>
      <p:sp>
        <p:nvSpPr>
          <p:cNvPr id="12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29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6302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Rectangle 127"/>
          <p:cNvSpPr/>
          <p:nvPr/>
        </p:nvSpPr>
        <p:spPr>
          <a:xfrm>
            <a:off x="3505200" y="2839720"/>
            <a:ext cx="1828800" cy="298237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4250531" y="3620770"/>
            <a:ext cx="642938" cy="914401"/>
            <a:chOff x="4250531" y="2971800"/>
            <a:chExt cx="642938" cy="914401"/>
          </a:xfrm>
        </p:grpSpPr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4344194" y="3154363"/>
              <a:ext cx="549275" cy="54927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Line 374"/>
            <p:cNvSpPr>
              <a:spLocks noChangeShapeType="1"/>
            </p:cNvSpPr>
            <p:nvPr/>
          </p:nvSpPr>
          <p:spPr bwMode="auto">
            <a:xfrm>
              <a:off x="4702628" y="2971800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Line 375"/>
            <p:cNvSpPr>
              <a:spLocks noChangeShapeType="1"/>
            </p:cNvSpPr>
            <p:nvPr/>
          </p:nvSpPr>
          <p:spPr bwMode="auto">
            <a:xfrm>
              <a:off x="4702628" y="3611563"/>
              <a:ext cx="0" cy="2746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Line 376"/>
            <p:cNvSpPr>
              <a:spLocks noChangeShapeType="1"/>
            </p:cNvSpPr>
            <p:nvPr/>
          </p:nvSpPr>
          <p:spPr bwMode="auto">
            <a:xfrm>
              <a:off x="4526757" y="3246438"/>
              <a:ext cx="0" cy="36512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Line 377"/>
            <p:cNvSpPr>
              <a:spLocks noChangeShapeType="1"/>
            </p:cNvSpPr>
            <p:nvPr/>
          </p:nvSpPr>
          <p:spPr bwMode="auto">
            <a:xfrm>
              <a:off x="4526758" y="3521075"/>
              <a:ext cx="175872" cy="9298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Line 378"/>
            <p:cNvSpPr>
              <a:spLocks noChangeShapeType="1"/>
            </p:cNvSpPr>
            <p:nvPr/>
          </p:nvSpPr>
          <p:spPr bwMode="auto">
            <a:xfrm flipH="1">
              <a:off x="4537643" y="3238500"/>
              <a:ext cx="164984" cy="984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Line 379"/>
            <p:cNvSpPr>
              <a:spLocks noChangeShapeType="1"/>
            </p:cNvSpPr>
            <p:nvPr/>
          </p:nvSpPr>
          <p:spPr bwMode="auto">
            <a:xfrm flipH="1">
              <a:off x="4252119" y="3429000"/>
              <a:ext cx="2746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250531" y="2971800"/>
              <a:ext cx="365125" cy="914400"/>
            </a:xfrm>
            <a:custGeom>
              <a:avLst/>
              <a:gdLst>
                <a:gd name="T0" fmla="*/ 230 w 230"/>
                <a:gd name="T1" fmla="*/ 0 h 576"/>
                <a:gd name="T2" fmla="*/ 0 w 230"/>
                <a:gd name="T3" fmla="*/ 288 h 576"/>
                <a:gd name="T4" fmla="*/ 230 w 230"/>
                <a:gd name="T5" fmla="*/ 576 h 576"/>
                <a:gd name="T6" fmla="*/ 230 w 230"/>
                <a:gd name="T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576">
                  <a:moveTo>
                    <a:pt x="230" y="0"/>
                  </a:moveTo>
                  <a:lnTo>
                    <a:pt x="0" y="288"/>
                  </a:lnTo>
                  <a:lnTo>
                    <a:pt x="230" y="576"/>
                  </a:lnTo>
                  <a:lnTo>
                    <a:pt x="23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4617357" y="4603207"/>
            <a:ext cx="184150" cy="914400"/>
            <a:chOff x="691" y="3197"/>
            <a:chExt cx="116" cy="576"/>
          </a:xfrm>
        </p:grpSpPr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" name="Group 20"/>
          <p:cNvGrpSpPr>
            <a:grpSpLocks/>
          </p:cNvGrpSpPr>
          <p:nvPr/>
        </p:nvGrpSpPr>
        <p:grpSpPr bwMode="auto">
          <a:xfrm>
            <a:off x="4569523" y="5475877"/>
            <a:ext cx="294959" cy="288921"/>
            <a:chOff x="2110" y="1699"/>
            <a:chExt cx="309" cy="288"/>
          </a:xfrm>
        </p:grpSpPr>
        <p:grpSp>
          <p:nvGrpSpPr>
            <p:cNvPr id="22" name="Group 2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4" name="Group 2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0" name="Straight Connector 29"/>
          <p:cNvCxnSpPr>
            <a:stCxn id="9" idx="1"/>
            <a:endCxn id="20" idx="0"/>
          </p:cNvCxnSpPr>
          <p:nvPr/>
        </p:nvCxnSpPr>
        <p:spPr>
          <a:xfrm>
            <a:off x="4702629" y="4535171"/>
            <a:ext cx="6803" cy="68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>
            <a:endCxn id="8" idx="0"/>
          </p:cNvCxnSpPr>
          <p:nvPr/>
        </p:nvCxnSpPr>
        <p:spPr>
          <a:xfrm>
            <a:off x="4702627" y="2096770"/>
            <a:ext cx="1" cy="1524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3886200" y="3049270"/>
            <a:ext cx="184150" cy="914400"/>
            <a:chOff x="691" y="3197"/>
            <a:chExt cx="116" cy="576"/>
          </a:xfrm>
        </p:grpSpPr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2057642" y="4644704"/>
            <a:ext cx="328190" cy="613460"/>
            <a:chOff x="5012" y="2004"/>
            <a:chExt cx="346" cy="502"/>
          </a:xfrm>
        </p:grpSpPr>
        <p:grpSp>
          <p:nvGrpSpPr>
            <p:cNvPr id="44" name="Group 4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2057400" y="4112210"/>
            <a:ext cx="328190" cy="613460"/>
            <a:chOff x="5012" y="2004"/>
            <a:chExt cx="346" cy="502"/>
          </a:xfrm>
        </p:grpSpPr>
        <p:grpSp>
          <p:nvGrpSpPr>
            <p:cNvPr id="51" name="Group 50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5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60" name="Straight Connector 59"/>
          <p:cNvCxnSpPr>
            <a:stCxn id="38" idx="0"/>
            <a:endCxn id="95" idx="2"/>
          </p:cNvCxnSpPr>
          <p:nvPr/>
        </p:nvCxnSpPr>
        <p:spPr>
          <a:xfrm>
            <a:off x="3978275" y="3049270"/>
            <a:ext cx="707663" cy="806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>
            <a:endCxn id="6" idx="1"/>
          </p:cNvCxnSpPr>
          <p:nvPr/>
        </p:nvCxnSpPr>
        <p:spPr>
          <a:xfrm>
            <a:off x="2444977" y="4077970"/>
            <a:ext cx="18055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2091901" y="5303520"/>
            <a:ext cx="294959" cy="288921"/>
            <a:chOff x="2110" y="1699"/>
            <a:chExt cx="309" cy="288"/>
          </a:xfrm>
        </p:grpSpPr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77" name="Group 7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7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86" name="Group 85"/>
          <p:cNvGrpSpPr>
            <a:grpSpLocks/>
          </p:cNvGrpSpPr>
          <p:nvPr/>
        </p:nvGrpSpPr>
        <p:grpSpPr bwMode="auto">
          <a:xfrm>
            <a:off x="1078296" y="4281170"/>
            <a:ext cx="271261" cy="601663"/>
            <a:chOff x="3917" y="605"/>
            <a:chExt cx="420" cy="758"/>
          </a:xfrm>
        </p:grpSpPr>
        <p:grpSp>
          <p:nvGrpSpPr>
            <p:cNvPr id="87" name="Group 86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89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0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1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2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3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94" name="Rectangle 93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95" name="Oval 94"/>
          <p:cNvSpPr/>
          <p:nvPr/>
        </p:nvSpPr>
        <p:spPr>
          <a:xfrm>
            <a:off x="4685938" y="303022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2203450" y="45859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7" name="Straight Connector 96"/>
          <p:cNvCxnSpPr/>
          <p:nvPr/>
        </p:nvCxnSpPr>
        <p:spPr>
          <a:xfrm>
            <a:off x="2222500" y="5102134"/>
            <a:ext cx="453" cy="2013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182410" y="4077970"/>
            <a:ext cx="1268191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1051241" y="5065399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19" name="Oval 118"/>
          <p:cNvSpPr/>
          <p:nvPr/>
        </p:nvSpPr>
        <p:spPr>
          <a:xfrm>
            <a:off x="2202181" y="404913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Connector 119"/>
          <p:cNvCxnSpPr/>
          <p:nvPr/>
        </p:nvCxnSpPr>
        <p:spPr>
          <a:xfrm>
            <a:off x="1187450" y="4776470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>
          <a:xfrm>
            <a:off x="1187450" y="4067311"/>
            <a:ext cx="2" cy="311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 flipH="1">
            <a:off x="3977481" y="3950854"/>
            <a:ext cx="1474" cy="1271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Oval 107"/>
          <p:cNvSpPr/>
          <p:nvPr/>
        </p:nvSpPr>
        <p:spPr>
          <a:xfrm>
            <a:off x="3954781" y="405548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8" name="Straight Connector 97"/>
          <p:cNvCxnSpPr>
            <a:stCxn id="4" idx="3"/>
          </p:cNvCxnSpPr>
          <p:nvPr/>
        </p:nvCxnSpPr>
        <p:spPr>
          <a:xfrm flipV="1">
            <a:off x="3505200" y="4596808"/>
            <a:ext cx="1204232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3244850" y="4451814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7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3244850" y="3938270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4584700" y="2551001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8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4209256" y="5822521"/>
            <a:ext cx="260350" cy="289989"/>
          </a:xfrm>
          <a:prstGeom prst="rect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3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102" name="Group 101"/>
          <p:cNvGrpSpPr>
            <a:grpSpLocks/>
          </p:cNvGrpSpPr>
          <p:nvPr/>
        </p:nvGrpSpPr>
        <p:grpSpPr bwMode="auto">
          <a:xfrm>
            <a:off x="4202906" y="6111879"/>
            <a:ext cx="294959" cy="288921"/>
            <a:chOff x="2110" y="1699"/>
            <a:chExt cx="309" cy="288"/>
          </a:xfrm>
        </p:grpSpPr>
        <p:grpSp>
          <p:nvGrpSpPr>
            <p:cNvPr id="103" name="Group 10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05" name="Group 10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24" name="Straight Connector 123"/>
          <p:cNvCxnSpPr>
            <a:endCxn id="4" idx="1"/>
          </p:cNvCxnSpPr>
          <p:nvPr/>
        </p:nvCxnSpPr>
        <p:spPr>
          <a:xfrm flipV="1">
            <a:off x="2216150" y="4596809"/>
            <a:ext cx="1028700" cy="8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Oval 124"/>
          <p:cNvSpPr/>
          <p:nvPr/>
        </p:nvSpPr>
        <p:spPr>
          <a:xfrm>
            <a:off x="4686301" y="457237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4329164" y="1727438"/>
            <a:ext cx="7537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+6–8v</a:t>
            </a:r>
          </a:p>
        </p:txBody>
      </p:sp>
      <p:sp>
        <p:nvSpPr>
          <p:cNvPr id="127" name="Oval 126"/>
          <p:cNvSpPr/>
          <p:nvPr/>
        </p:nvSpPr>
        <p:spPr>
          <a:xfrm>
            <a:off x="4678681" y="206629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457200" y="4356338"/>
            <a:ext cx="629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XTAL</a:t>
            </a:r>
          </a:p>
        </p:txBody>
      </p:sp>
      <p:sp>
        <p:nvSpPr>
          <p:cNvPr id="129" name="Oval 128"/>
          <p:cNvSpPr/>
          <p:nvPr/>
        </p:nvSpPr>
        <p:spPr>
          <a:xfrm>
            <a:off x="2203450" y="458597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0" name="Straight Connector 129"/>
          <p:cNvCxnSpPr/>
          <p:nvPr/>
        </p:nvCxnSpPr>
        <p:spPr>
          <a:xfrm>
            <a:off x="2222500" y="5102134"/>
            <a:ext cx="453" cy="2013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Oval 130"/>
          <p:cNvSpPr/>
          <p:nvPr/>
        </p:nvSpPr>
        <p:spPr>
          <a:xfrm>
            <a:off x="2202181" y="404913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TextBox 131"/>
          <p:cNvSpPr txBox="1"/>
          <p:nvPr/>
        </p:nvSpPr>
        <p:spPr>
          <a:xfrm>
            <a:off x="1524000" y="4280138"/>
            <a:ext cx="6575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100p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1524000" y="4855210"/>
            <a:ext cx="6575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100p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1600200" y="4089638"/>
            <a:ext cx="425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C4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1615440" y="4664710"/>
            <a:ext cx="425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C5</a:t>
            </a:r>
          </a:p>
        </p:txBody>
      </p:sp>
      <p:sp>
        <p:nvSpPr>
          <p:cNvPr id="13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139" name="TextBox 138"/>
          <p:cNvSpPr txBox="1"/>
          <p:nvPr/>
        </p:nvSpPr>
        <p:spPr>
          <a:xfrm>
            <a:off x="3537284" y="5421868"/>
            <a:ext cx="7970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NE602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676400" y="1165860"/>
            <a:ext cx="6400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Simple Crystal Oscillator as LO for NE602</a:t>
            </a:r>
            <a:endParaRPr lang="en-US" sz="2800" dirty="0"/>
          </a:p>
        </p:txBody>
      </p:sp>
      <p:sp>
        <p:nvSpPr>
          <p:cNvPr id="13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4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0944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>
            <a:stCxn id="151" idx="1"/>
          </p:cNvCxnSpPr>
          <p:nvPr/>
        </p:nvCxnSpPr>
        <p:spPr>
          <a:xfrm flipV="1">
            <a:off x="4939445" y="3319518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2579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220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002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3" name="Group 352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354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356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7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8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9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0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361" name="Rectangle 360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62" name="Straight Arrow Connector 361"/>
          <p:cNvCxnSpPr/>
          <p:nvPr/>
        </p:nvCxnSpPr>
        <p:spPr>
          <a:xfrm flipV="1">
            <a:off x="3429000" y="3969375"/>
            <a:ext cx="3366" cy="72042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sp>
        <p:nvSpPr>
          <p:cNvPr id="368" name="Rectangle 367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sp>
        <p:nvSpPr>
          <p:cNvPr id="369" name="TextBox 368"/>
          <p:cNvSpPr txBox="1"/>
          <p:nvPr/>
        </p:nvSpPr>
        <p:spPr>
          <a:xfrm>
            <a:off x="3489360" y="4872335"/>
            <a:ext cx="25019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This Local Oscillator would work for 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 a single frequency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300504" y="5067086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sp>
        <p:nvSpPr>
          <p:cNvPr id="380" name="TextBox 379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381" name="TextBox 380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382" name="TextBox 381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383" name="TextBox 382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384" name="TextBox 383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364" name="TextBox 363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385" name="TextBox 384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386" name="TextBox 385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8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8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389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324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89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3702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9935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220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002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3" name="Group 352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354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356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7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8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9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0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361" name="Rectangle 360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62" name="Straight Arrow Connector 361"/>
          <p:cNvCxnSpPr/>
          <p:nvPr/>
        </p:nvCxnSpPr>
        <p:spPr>
          <a:xfrm flipV="1">
            <a:off x="3429000" y="3969375"/>
            <a:ext cx="3366" cy="72042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sp>
        <p:nvSpPr>
          <p:cNvPr id="368" name="Rectangle 367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615" y="5819707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401" name="Group 400"/>
          <p:cNvGrpSpPr>
            <a:grpSpLocks/>
          </p:cNvGrpSpPr>
          <p:nvPr/>
        </p:nvGrpSpPr>
        <p:grpSpPr bwMode="auto">
          <a:xfrm>
            <a:off x="3344998" y="5054981"/>
            <a:ext cx="203200" cy="820738"/>
            <a:chOff x="451" y="2160"/>
            <a:chExt cx="298" cy="1209"/>
          </a:xfrm>
        </p:grpSpPr>
        <p:grpSp>
          <p:nvGrpSpPr>
            <p:cNvPr id="402" name="Group 401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21" name="Freeform 42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2" name="Freeform 42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03" name="Group 402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19" name="Freeform 418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0" name="Freeform 419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06" name="Group 405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417" name="Freeform 41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8" name="Freeform 41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07" name="Group 406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415" name="Freeform 41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6" name="Freeform 41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09" name="Group 408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413" name="Freeform 412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4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10" name="Group 409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2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423" name="TextBox 422"/>
          <p:cNvSpPr txBox="1"/>
          <p:nvPr/>
        </p:nvSpPr>
        <p:spPr>
          <a:xfrm>
            <a:off x="1981200" y="5148530"/>
            <a:ext cx="133870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Inductor will pull 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Crystal frequency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by a fixed amount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25" name="TextBox 424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26" name="TextBox 425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27" name="TextBox 426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28" name="TextBox 427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42" name="TextBox 441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380" name="TextBox 379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381" name="TextBox 380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8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6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383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199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3702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22531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220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002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>
            <a:stCxn id="381" idx="0"/>
          </p:cNvCxnSpPr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sp>
        <p:nvSpPr>
          <p:cNvPr id="369" name="TextBox 368"/>
          <p:cNvSpPr txBox="1"/>
          <p:nvPr/>
        </p:nvSpPr>
        <p:spPr>
          <a:xfrm>
            <a:off x="1929257" y="5226845"/>
            <a:ext cx="13799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Variable capacitor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will pull frequency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by varying amount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300784" y="5685486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>
            <a:off x="3290010" y="5096338"/>
            <a:ext cx="281865" cy="624548"/>
            <a:chOff x="4781" y="3254"/>
            <a:chExt cx="346" cy="576"/>
          </a:xfrm>
        </p:grpSpPr>
        <p:grpSp>
          <p:nvGrpSpPr>
            <p:cNvPr id="398" name="Group 397"/>
            <p:cNvGrpSpPr>
              <a:grpSpLocks/>
            </p:cNvGrpSpPr>
            <p:nvPr/>
          </p:nvGrpSpPr>
          <p:grpSpPr bwMode="auto">
            <a:xfrm>
              <a:off x="4781" y="3254"/>
              <a:ext cx="346" cy="576"/>
              <a:chOff x="5012" y="1930"/>
              <a:chExt cx="346" cy="576"/>
            </a:xfrm>
          </p:grpSpPr>
          <p:grpSp>
            <p:nvGrpSpPr>
              <p:cNvPr id="402" name="Group 401"/>
              <p:cNvGrpSpPr>
                <a:grpSpLocks/>
              </p:cNvGrpSpPr>
              <p:nvPr/>
            </p:nvGrpSpPr>
            <p:grpSpPr bwMode="auto">
              <a:xfrm>
                <a:off x="5012" y="1930"/>
                <a:ext cx="346" cy="576"/>
                <a:chOff x="2707" y="2736"/>
                <a:chExt cx="346" cy="576"/>
              </a:xfrm>
            </p:grpSpPr>
            <p:sp>
              <p:nvSpPr>
                <p:cNvPr id="404" name="Line 430"/>
                <p:cNvSpPr>
                  <a:spLocks noChangeShapeType="1"/>
                </p:cNvSpPr>
                <p:nvPr/>
              </p:nvSpPr>
              <p:spPr bwMode="auto">
                <a:xfrm>
                  <a:off x="2707" y="2966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5" name="Line 431"/>
                <p:cNvSpPr>
                  <a:spLocks noChangeShapeType="1"/>
                </p:cNvSpPr>
                <p:nvPr/>
              </p:nvSpPr>
              <p:spPr bwMode="auto">
                <a:xfrm>
                  <a:off x="2880" y="2736"/>
                  <a:ext cx="0" cy="23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6" name="Line 432"/>
                <p:cNvSpPr>
                  <a:spLocks noChangeShapeType="1"/>
                </p:cNvSpPr>
                <p:nvPr/>
              </p:nvSpPr>
              <p:spPr bwMode="auto">
                <a:xfrm>
                  <a:off x="2880" y="3024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7" name="Line 433"/>
                <p:cNvSpPr>
                  <a:spLocks noChangeShapeType="1"/>
                </p:cNvSpPr>
                <p:nvPr/>
              </p:nvSpPr>
              <p:spPr bwMode="auto">
                <a:xfrm>
                  <a:off x="2707" y="3024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5069" y="1930"/>
                <a:ext cx="230" cy="576"/>
              </a:xfrm>
              <a:custGeom>
                <a:avLst/>
                <a:gdLst>
                  <a:gd name="T0" fmla="*/ 115 w 230"/>
                  <a:gd name="T1" fmla="*/ 0 h 576"/>
                  <a:gd name="T2" fmla="*/ 0 w 230"/>
                  <a:gd name="T3" fmla="*/ 230 h 576"/>
                  <a:gd name="T4" fmla="*/ 115 w 230"/>
                  <a:gd name="T5" fmla="*/ 576 h 576"/>
                  <a:gd name="T6" fmla="*/ 230 w 230"/>
                  <a:gd name="T7" fmla="*/ 230 h 576"/>
                  <a:gd name="T8" fmla="*/ 115 w 230"/>
                  <a:gd name="T9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76">
                    <a:moveTo>
                      <a:pt x="115" y="0"/>
                    </a:moveTo>
                    <a:lnTo>
                      <a:pt x="0" y="230"/>
                    </a:lnTo>
                    <a:lnTo>
                      <a:pt x="115" y="576"/>
                    </a:lnTo>
                    <a:lnTo>
                      <a:pt x="230" y="230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99" name="Line 436"/>
            <p:cNvSpPr>
              <a:spLocks noChangeShapeType="1"/>
            </p:cNvSpPr>
            <p:nvPr/>
          </p:nvSpPr>
          <p:spPr bwMode="auto">
            <a:xfrm flipV="1">
              <a:off x="4838" y="3370"/>
              <a:ext cx="231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08" name="TextBox 407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09" name="TextBox 408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11" name="TextBox 410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12" name="TextBox 411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27" name="TextBox 426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380" name="TextBox 379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381" name="TextBox 380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84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382" name="Group 381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383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386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7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8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9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391" name="Rectangle 390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92" name="Rectangle 391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sp>
        <p:nvSpPr>
          <p:cNvPr id="35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35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253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6282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endCxn id="31" idx="2"/>
          </p:cNvCxnSpPr>
          <p:nvPr/>
        </p:nvCxnSpPr>
        <p:spPr>
          <a:xfrm>
            <a:off x="685800" y="3570514"/>
            <a:ext cx="2537016" cy="477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7" idx="1"/>
          </p:cNvCxnSpPr>
          <p:nvPr/>
        </p:nvCxnSpPr>
        <p:spPr>
          <a:xfrm flipV="1">
            <a:off x="4022916" y="3573482"/>
            <a:ext cx="1387284" cy="181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324600" y="3568041"/>
            <a:ext cx="1295400" cy="544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2209800" y="3567794"/>
            <a:ext cx="5693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10 Hz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38795" y="4225687"/>
            <a:ext cx="4908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8 Hz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121793" y="3631616"/>
            <a:ext cx="11448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18 Hz and 2 Hz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553200" y="3280651"/>
            <a:ext cx="6206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971257" y="3319627"/>
            <a:ext cx="14996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 </a:t>
            </a:r>
            <a:r>
              <a:rPr lang="en-US" sz="1200" dirty="0" smtClean="0"/>
              <a:t>Sum and difference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27274" y="3289691"/>
            <a:ext cx="11532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Incoming signal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752600" y="1295400"/>
            <a:ext cx="586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Simple Mixing and “Direct Conversion” to audio</a:t>
            </a:r>
            <a:endParaRPr lang="en-US" dirty="0"/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57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8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478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3702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6566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24001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220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002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sp>
        <p:nvSpPr>
          <p:cNvPr id="369" name="TextBox 368"/>
          <p:cNvSpPr txBox="1"/>
          <p:nvPr/>
        </p:nvSpPr>
        <p:spPr>
          <a:xfrm>
            <a:off x="3687856" y="5397594"/>
            <a:ext cx="12935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Pulling the 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Crystal frequency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80283" y="6302379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>
            <a:off x="3282283" y="5715000"/>
            <a:ext cx="281865" cy="624548"/>
            <a:chOff x="4781" y="3254"/>
            <a:chExt cx="346" cy="576"/>
          </a:xfrm>
        </p:grpSpPr>
        <p:grpSp>
          <p:nvGrpSpPr>
            <p:cNvPr id="398" name="Group 397"/>
            <p:cNvGrpSpPr>
              <a:grpSpLocks/>
            </p:cNvGrpSpPr>
            <p:nvPr/>
          </p:nvGrpSpPr>
          <p:grpSpPr bwMode="auto">
            <a:xfrm>
              <a:off x="4781" y="3254"/>
              <a:ext cx="346" cy="576"/>
              <a:chOff x="5012" y="1930"/>
              <a:chExt cx="346" cy="576"/>
            </a:xfrm>
          </p:grpSpPr>
          <p:grpSp>
            <p:nvGrpSpPr>
              <p:cNvPr id="402" name="Group 401"/>
              <p:cNvGrpSpPr>
                <a:grpSpLocks/>
              </p:cNvGrpSpPr>
              <p:nvPr/>
            </p:nvGrpSpPr>
            <p:grpSpPr bwMode="auto">
              <a:xfrm>
                <a:off x="5012" y="1930"/>
                <a:ext cx="346" cy="576"/>
                <a:chOff x="2707" y="2736"/>
                <a:chExt cx="346" cy="576"/>
              </a:xfrm>
            </p:grpSpPr>
            <p:sp>
              <p:nvSpPr>
                <p:cNvPr id="404" name="Line 430"/>
                <p:cNvSpPr>
                  <a:spLocks noChangeShapeType="1"/>
                </p:cNvSpPr>
                <p:nvPr/>
              </p:nvSpPr>
              <p:spPr bwMode="auto">
                <a:xfrm>
                  <a:off x="2707" y="2966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5" name="Line 431"/>
                <p:cNvSpPr>
                  <a:spLocks noChangeShapeType="1"/>
                </p:cNvSpPr>
                <p:nvPr/>
              </p:nvSpPr>
              <p:spPr bwMode="auto">
                <a:xfrm>
                  <a:off x="2880" y="2736"/>
                  <a:ext cx="0" cy="23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6" name="Line 432"/>
                <p:cNvSpPr>
                  <a:spLocks noChangeShapeType="1"/>
                </p:cNvSpPr>
                <p:nvPr/>
              </p:nvSpPr>
              <p:spPr bwMode="auto">
                <a:xfrm>
                  <a:off x="2880" y="3024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7" name="Line 433"/>
                <p:cNvSpPr>
                  <a:spLocks noChangeShapeType="1"/>
                </p:cNvSpPr>
                <p:nvPr/>
              </p:nvSpPr>
              <p:spPr bwMode="auto">
                <a:xfrm>
                  <a:off x="2707" y="3024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5069" y="1930"/>
                <a:ext cx="230" cy="576"/>
              </a:xfrm>
              <a:custGeom>
                <a:avLst/>
                <a:gdLst>
                  <a:gd name="T0" fmla="*/ 115 w 230"/>
                  <a:gd name="T1" fmla="*/ 0 h 576"/>
                  <a:gd name="T2" fmla="*/ 0 w 230"/>
                  <a:gd name="T3" fmla="*/ 230 h 576"/>
                  <a:gd name="T4" fmla="*/ 115 w 230"/>
                  <a:gd name="T5" fmla="*/ 576 h 576"/>
                  <a:gd name="T6" fmla="*/ 230 w 230"/>
                  <a:gd name="T7" fmla="*/ 230 h 576"/>
                  <a:gd name="T8" fmla="*/ 115 w 230"/>
                  <a:gd name="T9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76">
                    <a:moveTo>
                      <a:pt x="115" y="0"/>
                    </a:moveTo>
                    <a:lnTo>
                      <a:pt x="0" y="230"/>
                    </a:lnTo>
                    <a:lnTo>
                      <a:pt x="115" y="576"/>
                    </a:lnTo>
                    <a:lnTo>
                      <a:pt x="230" y="230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99" name="Line 436"/>
            <p:cNvSpPr>
              <a:spLocks noChangeShapeType="1"/>
            </p:cNvSpPr>
            <p:nvPr/>
          </p:nvSpPr>
          <p:spPr bwMode="auto">
            <a:xfrm flipV="1">
              <a:off x="4838" y="3370"/>
              <a:ext cx="231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3344998" y="5029200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411" name="TextBox 410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12" name="TextBox 411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13" name="TextBox 412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14" name="TextBox 413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15" name="TextBox 414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29" name="TextBox 428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430" name="TextBox 429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431" name="TextBox 430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432" name="TextBox 431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43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434" name="Group 433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435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437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38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39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0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1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442" name="Rectangle 441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43" name="Rectangle 442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sp>
        <p:nvSpPr>
          <p:cNvPr id="410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1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40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8610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817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sp>
        <p:nvSpPr>
          <p:cNvPr id="369" name="TextBox 368"/>
          <p:cNvSpPr txBox="1"/>
          <p:nvPr/>
        </p:nvSpPr>
        <p:spPr>
          <a:xfrm>
            <a:off x="3657600" y="5329535"/>
            <a:ext cx="12935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Pulling the 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Crystal frequency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3344998" y="5029200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20" name="TextBox 419"/>
          <p:cNvSpPr txBox="1"/>
          <p:nvPr/>
        </p:nvSpPr>
        <p:spPr>
          <a:xfrm>
            <a:off x="4863770" y="5734966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0 - 6v</a:t>
            </a:r>
          </a:p>
        </p:txBody>
      </p: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1438216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TextBox 424"/>
          <p:cNvSpPr txBox="1"/>
          <p:nvPr/>
        </p:nvSpPr>
        <p:spPr>
          <a:xfrm>
            <a:off x="3645519" y="5934125"/>
            <a:ext cx="23780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       </a:t>
            </a:r>
            <a:r>
              <a:rPr lang="en-US" sz="1200" b="1" dirty="0" err="1" smtClean="0">
                <a:solidFill>
                  <a:srgbClr val="00B050"/>
                </a:solidFill>
              </a:rPr>
              <a:t>Varactor</a:t>
            </a:r>
            <a:r>
              <a:rPr lang="en-US" sz="1200" b="1" dirty="0" smtClean="0">
                <a:solidFill>
                  <a:srgbClr val="00B050"/>
                </a:solidFill>
              </a:rPr>
              <a:t> as a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  “variable capacitor”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(capacitance varies with voltage )</a:t>
            </a:r>
          </a:p>
        </p:txBody>
      </p:sp>
      <p:sp>
        <p:nvSpPr>
          <p:cNvPr id="426" name="TextBox 425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27" name="TextBox 426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28" name="TextBox 427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29" name="TextBox 428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30" name="TextBox 429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44" name="TextBox 443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397" name="TextBox 396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398" name="TextBox 397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399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401" name="Rectangle 400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grpSp>
        <p:nvGrpSpPr>
          <p:cNvPr id="402" name="Group 401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404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406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7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0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1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3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423" name="Rectangle 422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2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31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646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89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931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182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3344998" y="5029200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20" name="TextBox 419"/>
          <p:cNvSpPr txBox="1"/>
          <p:nvPr/>
        </p:nvSpPr>
        <p:spPr>
          <a:xfrm>
            <a:off x="2895600" y="5723751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0 - 6v</a:t>
            </a:r>
          </a:p>
        </p:txBody>
      </p: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351790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 rot="5400000">
            <a:off x="4111216" y="5410200"/>
            <a:ext cx="184150" cy="914400"/>
            <a:chOff x="691" y="3197"/>
            <a:chExt cx="116" cy="576"/>
          </a:xfrm>
        </p:grpSpPr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10" name="Group 409"/>
          <p:cNvGrpSpPr>
            <a:grpSpLocks/>
          </p:cNvGrpSpPr>
          <p:nvPr/>
        </p:nvGrpSpPr>
        <p:grpSpPr bwMode="auto">
          <a:xfrm>
            <a:off x="4851400" y="5367001"/>
            <a:ext cx="184150" cy="914400"/>
            <a:chOff x="691" y="3197"/>
            <a:chExt cx="116" cy="576"/>
          </a:xfrm>
        </p:grpSpPr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3" name="Freeform 412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3" name="Straight Arrow Connector 422"/>
          <p:cNvCxnSpPr/>
          <p:nvPr/>
        </p:nvCxnSpPr>
        <p:spPr>
          <a:xfrm>
            <a:off x="4661658" y="5866823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TextBox 423"/>
          <p:cNvSpPr txBox="1"/>
          <p:nvPr/>
        </p:nvSpPr>
        <p:spPr>
          <a:xfrm>
            <a:off x="4746527" y="5111430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425" name="Oval 424"/>
          <p:cNvSpPr/>
          <p:nvPr/>
        </p:nvSpPr>
        <p:spPr>
          <a:xfrm>
            <a:off x="4927600" y="535305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6" name="Group 425"/>
          <p:cNvGrpSpPr>
            <a:grpSpLocks/>
          </p:cNvGrpSpPr>
          <p:nvPr/>
        </p:nvGrpSpPr>
        <p:grpSpPr bwMode="auto">
          <a:xfrm>
            <a:off x="4810442" y="6216658"/>
            <a:ext cx="294959" cy="288921"/>
            <a:chOff x="2110" y="1699"/>
            <a:chExt cx="309" cy="288"/>
          </a:xfrm>
        </p:grpSpPr>
        <p:grpSp>
          <p:nvGrpSpPr>
            <p:cNvPr id="427" name="Group 42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29" name="Group 42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3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865726" y="5951984"/>
            <a:ext cx="7411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Isolation</a:t>
            </a:r>
          </a:p>
        </p:txBody>
      </p:sp>
      <p:sp>
        <p:nvSpPr>
          <p:cNvPr id="436" name="TextBox 435"/>
          <p:cNvSpPr txBox="1"/>
          <p:nvPr/>
        </p:nvSpPr>
        <p:spPr>
          <a:xfrm>
            <a:off x="5045305" y="5628818"/>
            <a:ext cx="6575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Pick off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  0 - 6v </a:t>
            </a:r>
          </a:p>
        </p:txBody>
      </p:sp>
      <p:sp>
        <p:nvSpPr>
          <p:cNvPr id="437" name="TextBox 436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38" name="TextBox 437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39" name="TextBox 438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40" name="TextBox 439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41" name="TextBox 44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55" name="TextBox 454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407" name="TextBox 406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435" name="TextBox 434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456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457" name="Group 456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458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460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1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2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3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4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465" name="Rectangle 464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59" name="Freeform 458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66" name="Rectangle 465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sp>
        <p:nvSpPr>
          <p:cNvPr id="40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02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20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9253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931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182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3344998" y="5029200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20" name="TextBox 419"/>
          <p:cNvSpPr txBox="1"/>
          <p:nvPr/>
        </p:nvSpPr>
        <p:spPr>
          <a:xfrm>
            <a:off x="2895600" y="5723751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0 - 6v</a:t>
            </a:r>
          </a:p>
        </p:txBody>
      </p: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351790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 rot="5400000">
            <a:off x="4111216" y="5410200"/>
            <a:ext cx="184150" cy="914400"/>
            <a:chOff x="691" y="3197"/>
            <a:chExt cx="116" cy="576"/>
          </a:xfrm>
        </p:grpSpPr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10" name="Group 409"/>
          <p:cNvGrpSpPr>
            <a:grpSpLocks/>
          </p:cNvGrpSpPr>
          <p:nvPr/>
        </p:nvGrpSpPr>
        <p:grpSpPr bwMode="auto">
          <a:xfrm>
            <a:off x="4851400" y="5367001"/>
            <a:ext cx="184150" cy="914400"/>
            <a:chOff x="691" y="3197"/>
            <a:chExt cx="116" cy="576"/>
          </a:xfrm>
        </p:grpSpPr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3" name="Freeform 412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3" name="Straight Arrow Connector 422"/>
          <p:cNvCxnSpPr/>
          <p:nvPr/>
        </p:nvCxnSpPr>
        <p:spPr>
          <a:xfrm>
            <a:off x="4653191" y="5866823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TextBox 423"/>
          <p:cNvSpPr txBox="1"/>
          <p:nvPr/>
        </p:nvSpPr>
        <p:spPr>
          <a:xfrm>
            <a:off x="4746527" y="5111430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425" name="Oval 424"/>
          <p:cNvSpPr/>
          <p:nvPr/>
        </p:nvSpPr>
        <p:spPr>
          <a:xfrm>
            <a:off x="4927600" y="535305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6" name="Group 425"/>
          <p:cNvGrpSpPr>
            <a:grpSpLocks/>
          </p:cNvGrpSpPr>
          <p:nvPr/>
        </p:nvGrpSpPr>
        <p:grpSpPr bwMode="auto">
          <a:xfrm>
            <a:off x="4810442" y="6216658"/>
            <a:ext cx="294959" cy="288921"/>
            <a:chOff x="2110" y="1699"/>
            <a:chExt cx="309" cy="288"/>
          </a:xfrm>
        </p:grpSpPr>
        <p:grpSp>
          <p:nvGrpSpPr>
            <p:cNvPr id="427" name="Group 42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29" name="Group 42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3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953733" y="6113212"/>
            <a:ext cx="4940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100k</a:t>
            </a:r>
          </a:p>
        </p:txBody>
      </p:sp>
      <p:sp>
        <p:nvSpPr>
          <p:cNvPr id="401" name="TextBox 400"/>
          <p:cNvSpPr txBox="1"/>
          <p:nvPr/>
        </p:nvSpPr>
        <p:spPr>
          <a:xfrm>
            <a:off x="3962400" y="5943600"/>
            <a:ext cx="3353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Rx</a:t>
            </a:r>
          </a:p>
        </p:txBody>
      </p:sp>
      <p:sp>
        <p:nvSpPr>
          <p:cNvPr id="402" name="TextBox 401"/>
          <p:cNvSpPr txBox="1"/>
          <p:nvPr/>
        </p:nvSpPr>
        <p:spPr>
          <a:xfrm>
            <a:off x="2880326" y="6060790"/>
            <a:ext cx="3577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D2</a:t>
            </a:r>
          </a:p>
        </p:txBody>
      </p:sp>
      <p:sp>
        <p:nvSpPr>
          <p:cNvPr id="404" name="TextBox 403"/>
          <p:cNvSpPr txBox="1"/>
          <p:nvPr/>
        </p:nvSpPr>
        <p:spPr>
          <a:xfrm>
            <a:off x="2941876" y="5181600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L2</a:t>
            </a:r>
          </a:p>
        </p:txBody>
      </p:sp>
      <p:sp>
        <p:nvSpPr>
          <p:cNvPr id="405" name="TextBox 404"/>
          <p:cNvSpPr txBox="1"/>
          <p:nvPr/>
        </p:nvSpPr>
        <p:spPr>
          <a:xfrm>
            <a:off x="2818776" y="5338733"/>
            <a:ext cx="5340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15uH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2667000" y="6216227"/>
            <a:ext cx="716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1N4004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5019376" y="5689213"/>
            <a:ext cx="4122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R2</a:t>
            </a:r>
          </a:p>
          <a:p>
            <a:r>
              <a:rPr lang="en-US" sz="1200" dirty="0" smtClean="0"/>
              <a:t>10k</a:t>
            </a:r>
          </a:p>
        </p:txBody>
      </p:sp>
      <p:sp>
        <p:nvSpPr>
          <p:cNvPr id="435" name="TextBox 434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37" name="TextBox 436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38" name="TextBox 437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39" name="TextBox 438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40" name="TextBox 439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sp>
        <p:nvSpPr>
          <p:cNvPr id="454" name="TextBox 453"/>
          <p:cNvSpPr txBox="1"/>
          <p:nvPr/>
        </p:nvSpPr>
        <p:spPr>
          <a:xfrm>
            <a:off x="2115187" y="1447800"/>
            <a:ext cx="54507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Crystal-controlled Local Oscillator</a:t>
            </a:r>
            <a:endParaRPr lang="en-US" sz="2800" dirty="0"/>
          </a:p>
        </p:txBody>
      </p:sp>
      <p:sp>
        <p:nvSpPr>
          <p:cNvPr id="456" name="TextBox 455"/>
          <p:cNvSpPr txBox="1"/>
          <p:nvPr/>
        </p:nvSpPr>
        <p:spPr>
          <a:xfrm>
            <a:off x="1725645" y="5906869"/>
            <a:ext cx="1216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    1N4004: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~40pF at 0.1v</a:t>
            </a:r>
          </a:p>
          <a:p>
            <a:r>
              <a:rPr lang="en-US" sz="1200" b="1" dirty="0" smtClean="0">
                <a:solidFill>
                  <a:srgbClr val="00B050"/>
                </a:solidFill>
              </a:rPr>
              <a:t>~13pf at 6v</a:t>
            </a:r>
          </a:p>
        </p:txBody>
      </p:sp>
      <p:sp>
        <p:nvSpPr>
          <p:cNvPr id="436" name="TextBox 435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455" name="TextBox 454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45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458" name="Rectangle 457"/>
          <p:cNvSpPr/>
          <p:nvPr/>
        </p:nvSpPr>
        <p:spPr>
          <a:xfrm>
            <a:off x="2850942" y="4711943"/>
            <a:ext cx="522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xtal</a:t>
            </a:r>
          </a:p>
        </p:txBody>
      </p:sp>
      <p:grpSp>
        <p:nvGrpSpPr>
          <p:cNvPr id="459" name="Group 458"/>
          <p:cNvGrpSpPr>
            <a:grpSpLocks/>
          </p:cNvGrpSpPr>
          <p:nvPr/>
        </p:nvGrpSpPr>
        <p:grpSpPr bwMode="auto">
          <a:xfrm>
            <a:off x="3321622" y="4656654"/>
            <a:ext cx="271261" cy="601663"/>
            <a:chOff x="3917" y="605"/>
            <a:chExt cx="420" cy="758"/>
          </a:xfrm>
        </p:grpSpPr>
        <p:grpSp>
          <p:nvGrpSpPr>
            <p:cNvPr id="460" name="Group 353"/>
            <p:cNvGrpSpPr>
              <a:grpSpLocks/>
            </p:cNvGrpSpPr>
            <p:nvPr/>
          </p:nvGrpSpPr>
          <p:grpSpPr bwMode="auto">
            <a:xfrm>
              <a:off x="3920" y="605"/>
              <a:ext cx="417" cy="758"/>
              <a:chOff x="2189" y="1066"/>
              <a:chExt cx="417" cy="758"/>
            </a:xfrm>
          </p:grpSpPr>
          <p:sp>
            <p:nvSpPr>
              <p:cNvPr id="462" name="Line 222"/>
              <p:cNvSpPr>
                <a:spLocks noChangeShapeType="1"/>
              </p:cNvSpPr>
              <p:nvPr/>
            </p:nvSpPr>
            <p:spPr bwMode="auto">
              <a:xfrm>
                <a:off x="2189" y="129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3" name="Line 223"/>
              <p:cNvSpPr>
                <a:spLocks noChangeShapeType="1"/>
              </p:cNvSpPr>
              <p:nvPr/>
            </p:nvSpPr>
            <p:spPr bwMode="auto">
              <a:xfrm>
                <a:off x="2362" y="1066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4" name="Line 224"/>
              <p:cNvSpPr>
                <a:spLocks noChangeShapeType="1"/>
              </p:cNvSpPr>
              <p:nvPr/>
            </p:nvSpPr>
            <p:spPr bwMode="auto">
              <a:xfrm>
                <a:off x="2362" y="1469"/>
                <a:ext cx="0" cy="23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5" name="Line 225"/>
              <p:cNvSpPr>
                <a:spLocks noChangeShapeType="1"/>
              </p:cNvSpPr>
              <p:nvPr/>
            </p:nvSpPr>
            <p:spPr bwMode="auto">
              <a:xfrm>
                <a:off x="2189" y="1469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6" name="Text Box 226"/>
              <p:cNvSpPr txBox="1">
                <a:spLocks noChangeArrowheads="1"/>
              </p:cNvSpPr>
              <p:nvPr/>
            </p:nvSpPr>
            <p:spPr bwMode="auto">
              <a:xfrm>
                <a:off x="2320" y="1436"/>
                <a:ext cx="286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algn="l"/>
                <a:endParaRPr lang="en-US" altLang="en-US" sz="1400" dirty="0"/>
              </a:p>
            </p:txBody>
          </p:sp>
          <p:sp>
            <p:nvSpPr>
              <p:cNvPr id="467" name="Rectangle 466"/>
              <p:cNvSpPr>
                <a:spLocks noChangeArrowheads="1"/>
              </p:cNvSpPr>
              <p:nvPr/>
            </p:nvSpPr>
            <p:spPr bwMode="auto">
              <a:xfrm>
                <a:off x="2189" y="1354"/>
                <a:ext cx="345" cy="57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61" name="Freeform 460"/>
            <p:cNvSpPr>
              <a:spLocks/>
            </p:cNvSpPr>
            <p:nvPr/>
          </p:nvSpPr>
          <p:spPr bwMode="auto">
            <a:xfrm>
              <a:off x="3917" y="605"/>
              <a:ext cx="345" cy="633"/>
            </a:xfrm>
            <a:custGeom>
              <a:avLst/>
              <a:gdLst>
                <a:gd name="T0" fmla="*/ 173 w 345"/>
                <a:gd name="T1" fmla="*/ 0 h 633"/>
                <a:gd name="T2" fmla="*/ 0 w 345"/>
                <a:gd name="T3" fmla="*/ 230 h 633"/>
                <a:gd name="T4" fmla="*/ 173 w 345"/>
                <a:gd name="T5" fmla="*/ 633 h 633"/>
                <a:gd name="T6" fmla="*/ 345 w 345"/>
                <a:gd name="T7" fmla="*/ 230 h 633"/>
                <a:gd name="T8" fmla="*/ 173 w 345"/>
                <a:gd name="T9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633">
                  <a:moveTo>
                    <a:pt x="173" y="0"/>
                  </a:moveTo>
                  <a:lnTo>
                    <a:pt x="0" y="230"/>
                  </a:lnTo>
                  <a:lnTo>
                    <a:pt x="173" y="633"/>
                  </a:lnTo>
                  <a:lnTo>
                    <a:pt x="345" y="230"/>
                  </a:lnTo>
                  <a:lnTo>
                    <a:pt x="173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4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42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866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2174526" y="1447800"/>
            <a:ext cx="54604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Variable Frequency Oscillator as LO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876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931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182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20" name="TextBox 419"/>
          <p:cNvSpPr txBox="1"/>
          <p:nvPr/>
        </p:nvSpPr>
        <p:spPr>
          <a:xfrm>
            <a:off x="2895600" y="572375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0- 6v</a:t>
            </a:r>
          </a:p>
        </p:txBody>
      </p: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351790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 rot="5400000">
            <a:off x="4111216" y="5410200"/>
            <a:ext cx="184150" cy="914400"/>
            <a:chOff x="691" y="3197"/>
            <a:chExt cx="116" cy="576"/>
          </a:xfrm>
        </p:grpSpPr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3" name="Straight Arrow Connector 422"/>
          <p:cNvCxnSpPr/>
          <p:nvPr/>
        </p:nvCxnSpPr>
        <p:spPr>
          <a:xfrm>
            <a:off x="4661658" y="5866823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extBox 451"/>
          <p:cNvSpPr txBox="1"/>
          <p:nvPr/>
        </p:nvSpPr>
        <p:spPr>
          <a:xfrm>
            <a:off x="2880326" y="6060790"/>
            <a:ext cx="3577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D2</a:t>
            </a:r>
          </a:p>
        </p:txBody>
      </p:sp>
      <p:sp>
        <p:nvSpPr>
          <p:cNvPr id="453" name="TextBox 452"/>
          <p:cNvSpPr txBox="1"/>
          <p:nvPr/>
        </p:nvSpPr>
        <p:spPr>
          <a:xfrm>
            <a:off x="2667000" y="6216227"/>
            <a:ext cx="716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1N4004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59" name="TextBox 458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grpSp>
        <p:nvGrpSpPr>
          <p:cNvPr id="475" name="Group 474"/>
          <p:cNvGrpSpPr>
            <a:grpSpLocks/>
          </p:cNvGrpSpPr>
          <p:nvPr/>
        </p:nvGrpSpPr>
        <p:grpSpPr bwMode="auto">
          <a:xfrm>
            <a:off x="3303116" y="4554095"/>
            <a:ext cx="247227" cy="700081"/>
            <a:chOff x="5012" y="2004"/>
            <a:chExt cx="346" cy="502"/>
          </a:xfrm>
        </p:grpSpPr>
        <p:grpSp>
          <p:nvGrpSpPr>
            <p:cNvPr id="476" name="Group 475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7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0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1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77" name="Freeform 47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84" name="Group 483"/>
          <p:cNvGrpSpPr>
            <a:grpSpLocks/>
          </p:cNvGrpSpPr>
          <p:nvPr/>
        </p:nvGrpSpPr>
        <p:grpSpPr bwMode="auto">
          <a:xfrm>
            <a:off x="3305500" y="5201063"/>
            <a:ext cx="247227" cy="700081"/>
            <a:chOff x="5012" y="2004"/>
            <a:chExt cx="346" cy="502"/>
          </a:xfrm>
        </p:grpSpPr>
        <p:grpSp>
          <p:nvGrpSpPr>
            <p:cNvPr id="485" name="Group 48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8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86" name="Freeform 48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91" name="Straight Connector 490"/>
          <p:cNvCxnSpPr/>
          <p:nvPr/>
        </p:nvCxnSpPr>
        <p:spPr>
          <a:xfrm flipH="1">
            <a:off x="3428853" y="505787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/>
          <p:cNvCxnSpPr/>
          <p:nvPr/>
        </p:nvCxnSpPr>
        <p:spPr>
          <a:xfrm flipH="1">
            <a:off x="3429000" y="5681588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Oval 492"/>
          <p:cNvSpPr/>
          <p:nvPr/>
        </p:nvSpPr>
        <p:spPr>
          <a:xfrm>
            <a:off x="3405053" y="510450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TextBox 502"/>
          <p:cNvSpPr txBox="1"/>
          <p:nvPr/>
        </p:nvSpPr>
        <p:spPr>
          <a:xfrm>
            <a:off x="3976593" y="6113212"/>
            <a:ext cx="4940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100k</a:t>
            </a:r>
          </a:p>
        </p:txBody>
      </p:sp>
      <p:sp>
        <p:nvSpPr>
          <p:cNvPr id="504" name="TextBox 503"/>
          <p:cNvSpPr txBox="1"/>
          <p:nvPr/>
        </p:nvSpPr>
        <p:spPr>
          <a:xfrm>
            <a:off x="4046733" y="5943600"/>
            <a:ext cx="3150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R5</a:t>
            </a:r>
          </a:p>
        </p:txBody>
      </p:sp>
      <p:sp>
        <p:nvSpPr>
          <p:cNvPr id="505" name="TextBox 504"/>
          <p:cNvSpPr txBox="1"/>
          <p:nvPr/>
        </p:nvSpPr>
        <p:spPr>
          <a:xfrm>
            <a:off x="2865120" y="45720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C19</a:t>
            </a:r>
          </a:p>
        </p:txBody>
      </p:sp>
      <p:sp>
        <p:nvSpPr>
          <p:cNvPr id="506" name="TextBox 505"/>
          <p:cNvSpPr txBox="1"/>
          <p:nvPr/>
        </p:nvSpPr>
        <p:spPr>
          <a:xfrm>
            <a:off x="2849880" y="471678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7" name="TextBox 506"/>
          <p:cNvSpPr txBox="1"/>
          <p:nvPr/>
        </p:nvSpPr>
        <p:spPr>
          <a:xfrm>
            <a:off x="2853086" y="54380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2918460" y="5280303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C20</a:t>
            </a:r>
          </a:p>
        </p:txBody>
      </p:sp>
      <p:grpSp>
        <p:nvGrpSpPr>
          <p:cNvPr id="512" name="Group 511"/>
          <p:cNvGrpSpPr>
            <a:grpSpLocks/>
          </p:cNvGrpSpPr>
          <p:nvPr/>
        </p:nvGrpSpPr>
        <p:grpSpPr bwMode="auto">
          <a:xfrm>
            <a:off x="2023029" y="5333707"/>
            <a:ext cx="203200" cy="820738"/>
            <a:chOff x="451" y="2160"/>
            <a:chExt cx="298" cy="1209"/>
          </a:xfrm>
        </p:grpSpPr>
        <p:grpSp>
          <p:nvGrpSpPr>
            <p:cNvPr id="513" name="Group 512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532" name="Freeform 531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3" name="Freeform 53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14" name="Group 513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530" name="Freeform 52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1" name="Freeform 530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15" name="Freeform 514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6" name="Freeform 515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17" name="Group 516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528" name="Freeform 52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9" name="Freeform 52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18" name="Group 517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526" name="Freeform 525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7" name="Freeform 526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19" name="Freeform 518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20" name="Group 519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524" name="Freeform 523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5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21" name="Group 520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522" name="Freeform 521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3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534" name="Group 533"/>
          <p:cNvGrpSpPr>
            <a:grpSpLocks/>
          </p:cNvGrpSpPr>
          <p:nvPr/>
        </p:nvGrpSpPr>
        <p:grpSpPr bwMode="auto">
          <a:xfrm>
            <a:off x="1966105" y="6316980"/>
            <a:ext cx="294959" cy="288921"/>
            <a:chOff x="2110" y="1699"/>
            <a:chExt cx="309" cy="288"/>
          </a:xfrm>
        </p:grpSpPr>
        <p:grpSp>
          <p:nvGrpSpPr>
            <p:cNvPr id="535" name="Group 53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537" name="Group 53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53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3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36" name="Freeform 53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42" name="TextBox 541"/>
          <p:cNvSpPr txBox="1"/>
          <p:nvPr/>
        </p:nvSpPr>
        <p:spPr>
          <a:xfrm>
            <a:off x="2227356" y="5559921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L3</a:t>
            </a:r>
          </a:p>
        </p:txBody>
      </p:sp>
      <p:sp>
        <p:nvSpPr>
          <p:cNvPr id="543" name="TextBox 542"/>
          <p:cNvSpPr txBox="1"/>
          <p:nvPr/>
        </p:nvSpPr>
        <p:spPr>
          <a:xfrm>
            <a:off x="2184546" y="5715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cxnSp>
        <p:nvCxnSpPr>
          <p:cNvPr id="544" name="Straight Connector 543"/>
          <p:cNvCxnSpPr/>
          <p:nvPr/>
        </p:nvCxnSpPr>
        <p:spPr>
          <a:xfrm flipH="1">
            <a:off x="2103120" y="514165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Straight Connector 544"/>
          <p:cNvCxnSpPr/>
          <p:nvPr/>
        </p:nvCxnSpPr>
        <p:spPr>
          <a:xfrm flipH="1">
            <a:off x="2103120" y="6145542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" name="Straight Arrow Connector 545"/>
          <p:cNvCxnSpPr/>
          <p:nvPr/>
        </p:nvCxnSpPr>
        <p:spPr>
          <a:xfrm flipV="1">
            <a:off x="2095500" y="5127690"/>
            <a:ext cx="1348577" cy="819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1" name="TextBox 450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454" name="TextBox 453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455" name="TextBox 454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48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483" name="Group 482"/>
          <p:cNvGrpSpPr>
            <a:grpSpLocks/>
          </p:cNvGrpSpPr>
          <p:nvPr/>
        </p:nvGrpSpPr>
        <p:grpSpPr bwMode="auto">
          <a:xfrm>
            <a:off x="4851400" y="5367001"/>
            <a:ext cx="184150" cy="914400"/>
            <a:chOff x="691" y="3197"/>
            <a:chExt cx="116" cy="576"/>
          </a:xfrm>
        </p:grpSpPr>
        <p:sp>
          <p:nvSpPr>
            <p:cNvPr id="494" name="Freeform 493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95" name="Freeform 494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96" name="TextBox 495"/>
          <p:cNvSpPr txBox="1"/>
          <p:nvPr/>
        </p:nvSpPr>
        <p:spPr>
          <a:xfrm>
            <a:off x="4746527" y="5111430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497" name="Oval 496"/>
          <p:cNvSpPr/>
          <p:nvPr/>
        </p:nvSpPr>
        <p:spPr>
          <a:xfrm>
            <a:off x="4927600" y="535305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8" name="Group 497"/>
          <p:cNvGrpSpPr>
            <a:grpSpLocks/>
          </p:cNvGrpSpPr>
          <p:nvPr/>
        </p:nvGrpSpPr>
        <p:grpSpPr bwMode="auto">
          <a:xfrm>
            <a:off x="4810442" y="6216658"/>
            <a:ext cx="294959" cy="288921"/>
            <a:chOff x="2110" y="1699"/>
            <a:chExt cx="309" cy="288"/>
          </a:xfrm>
        </p:grpSpPr>
        <p:grpSp>
          <p:nvGrpSpPr>
            <p:cNvPr id="499" name="Group 42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501" name="Group 42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5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02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47" name="TextBox 546"/>
          <p:cNvSpPr txBox="1"/>
          <p:nvPr/>
        </p:nvSpPr>
        <p:spPr>
          <a:xfrm>
            <a:off x="5019376" y="5689213"/>
            <a:ext cx="4122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R2</a:t>
            </a:r>
          </a:p>
          <a:p>
            <a:r>
              <a:rPr lang="en-US" sz="1200" dirty="0" smtClean="0"/>
              <a:t>10k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3377244" y="4528463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425" name="TextBox 424"/>
          <p:cNvSpPr txBox="1"/>
          <p:nvPr/>
        </p:nvSpPr>
        <p:spPr>
          <a:xfrm>
            <a:off x="3749490" y="4528545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42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27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320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2174526" y="1447800"/>
            <a:ext cx="54604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Variable Frequency Oscillator as LO</a:t>
            </a:r>
            <a:endParaRPr lang="en-US" sz="28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876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931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182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2023029" y="5333707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351790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 rot="5400000">
            <a:off x="4111216" y="5410200"/>
            <a:ext cx="184150" cy="914400"/>
            <a:chOff x="691" y="3197"/>
            <a:chExt cx="116" cy="576"/>
          </a:xfrm>
        </p:grpSpPr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3" name="Straight Arrow Connector 422"/>
          <p:cNvCxnSpPr/>
          <p:nvPr/>
        </p:nvCxnSpPr>
        <p:spPr>
          <a:xfrm>
            <a:off x="4661658" y="5866823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extBox 451"/>
          <p:cNvSpPr txBox="1"/>
          <p:nvPr/>
        </p:nvSpPr>
        <p:spPr>
          <a:xfrm>
            <a:off x="2880326" y="6060790"/>
            <a:ext cx="3577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D2</a:t>
            </a:r>
          </a:p>
        </p:txBody>
      </p:sp>
      <p:sp>
        <p:nvSpPr>
          <p:cNvPr id="453" name="TextBox 452"/>
          <p:cNvSpPr txBox="1"/>
          <p:nvPr/>
        </p:nvSpPr>
        <p:spPr>
          <a:xfrm>
            <a:off x="2667000" y="6216227"/>
            <a:ext cx="716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1N4004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59" name="TextBox 458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grpSp>
        <p:nvGrpSpPr>
          <p:cNvPr id="475" name="Group 474"/>
          <p:cNvGrpSpPr>
            <a:grpSpLocks/>
          </p:cNvGrpSpPr>
          <p:nvPr/>
        </p:nvGrpSpPr>
        <p:grpSpPr bwMode="auto">
          <a:xfrm>
            <a:off x="3303116" y="4554095"/>
            <a:ext cx="247227" cy="700081"/>
            <a:chOff x="5012" y="2004"/>
            <a:chExt cx="346" cy="502"/>
          </a:xfrm>
        </p:grpSpPr>
        <p:grpSp>
          <p:nvGrpSpPr>
            <p:cNvPr id="476" name="Group 475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7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0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1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77" name="Freeform 47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83" name="Straight Arrow Connector 482"/>
          <p:cNvCxnSpPr/>
          <p:nvPr/>
        </p:nvCxnSpPr>
        <p:spPr>
          <a:xfrm flipV="1">
            <a:off x="2095500" y="5127690"/>
            <a:ext cx="1348577" cy="819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4" name="Group 483"/>
          <p:cNvGrpSpPr>
            <a:grpSpLocks/>
          </p:cNvGrpSpPr>
          <p:nvPr/>
        </p:nvGrpSpPr>
        <p:grpSpPr bwMode="auto">
          <a:xfrm>
            <a:off x="3305500" y="5201063"/>
            <a:ext cx="247227" cy="700081"/>
            <a:chOff x="5012" y="2004"/>
            <a:chExt cx="346" cy="502"/>
          </a:xfrm>
        </p:grpSpPr>
        <p:grpSp>
          <p:nvGrpSpPr>
            <p:cNvPr id="485" name="Group 48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8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86" name="Freeform 48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91" name="Straight Connector 490"/>
          <p:cNvCxnSpPr/>
          <p:nvPr/>
        </p:nvCxnSpPr>
        <p:spPr>
          <a:xfrm flipH="1">
            <a:off x="3428853" y="505787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/>
          <p:cNvCxnSpPr/>
          <p:nvPr/>
        </p:nvCxnSpPr>
        <p:spPr>
          <a:xfrm flipH="1">
            <a:off x="3429000" y="5681588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Oval 492"/>
          <p:cNvSpPr/>
          <p:nvPr/>
        </p:nvSpPr>
        <p:spPr>
          <a:xfrm>
            <a:off x="3405053" y="510450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4" name="Group 493"/>
          <p:cNvGrpSpPr>
            <a:grpSpLocks/>
          </p:cNvGrpSpPr>
          <p:nvPr/>
        </p:nvGrpSpPr>
        <p:grpSpPr bwMode="auto">
          <a:xfrm>
            <a:off x="1140966" y="6316980"/>
            <a:ext cx="294959" cy="288921"/>
            <a:chOff x="2110" y="1699"/>
            <a:chExt cx="309" cy="288"/>
          </a:xfrm>
        </p:grpSpPr>
        <p:grpSp>
          <p:nvGrpSpPr>
            <p:cNvPr id="495" name="Group 49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97" name="Group 49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9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0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0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9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96" name="Freeform 49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03" name="TextBox 502"/>
          <p:cNvSpPr txBox="1"/>
          <p:nvPr/>
        </p:nvSpPr>
        <p:spPr>
          <a:xfrm>
            <a:off x="3976593" y="6113212"/>
            <a:ext cx="4940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100k</a:t>
            </a:r>
          </a:p>
        </p:txBody>
      </p:sp>
      <p:sp>
        <p:nvSpPr>
          <p:cNvPr id="504" name="TextBox 503"/>
          <p:cNvSpPr txBox="1"/>
          <p:nvPr/>
        </p:nvSpPr>
        <p:spPr>
          <a:xfrm>
            <a:off x="4046733" y="5943600"/>
            <a:ext cx="3150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R5</a:t>
            </a:r>
          </a:p>
        </p:txBody>
      </p:sp>
      <p:sp>
        <p:nvSpPr>
          <p:cNvPr id="505" name="TextBox 504"/>
          <p:cNvSpPr txBox="1"/>
          <p:nvPr/>
        </p:nvSpPr>
        <p:spPr>
          <a:xfrm>
            <a:off x="2865120" y="45720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C19</a:t>
            </a:r>
          </a:p>
        </p:txBody>
      </p:sp>
      <p:sp>
        <p:nvSpPr>
          <p:cNvPr id="506" name="TextBox 505"/>
          <p:cNvSpPr txBox="1"/>
          <p:nvPr/>
        </p:nvSpPr>
        <p:spPr>
          <a:xfrm>
            <a:off x="2849880" y="471678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7" name="TextBox 506"/>
          <p:cNvSpPr txBox="1"/>
          <p:nvPr/>
        </p:nvSpPr>
        <p:spPr>
          <a:xfrm>
            <a:off x="2853086" y="54380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2918460" y="5280303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C20</a:t>
            </a:r>
          </a:p>
        </p:txBody>
      </p:sp>
      <p:sp>
        <p:nvSpPr>
          <p:cNvPr id="509" name="TextBox 508"/>
          <p:cNvSpPr txBox="1"/>
          <p:nvPr/>
        </p:nvSpPr>
        <p:spPr>
          <a:xfrm>
            <a:off x="2227356" y="5559921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L2</a:t>
            </a:r>
          </a:p>
        </p:txBody>
      </p:sp>
      <p:sp>
        <p:nvSpPr>
          <p:cNvPr id="510" name="TextBox 509"/>
          <p:cNvSpPr txBox="1"/>
          <p:nvPr/>
        </p:nvSpPr>
        <p:spPr>
          <a:xfrm>
            <a:off x="2184546" y="5715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4</a:t>
            </a:r>
            <a:r>
              <a:rPr lang="en-US" sz="1200" dirty="0" smtClean="0"/>
              <a:t>.7u</a:t>
            </a:r>
          </a:p>
        </p:txBody>
      </p:sp>
      <p:cxnSp>
        <p:nvCxnSpPr>
          <p:cNvPr id="482" name="Straight Connector 481"/>
          <p:cNvCxnSpPr/>
          <p:nvPr/>
        </p:nvCxnSpPr>
        <p:spPr>
          <a:xfrm flipH="1">
            <a:off x="2103120" y="514165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/>
          <p:cNvCxnSpPr/>
          <p:nvPr/>
        </p:nvCxnSpPr>
        <p:spPr>
          <a:xfrm flipH="1">
            <a:off x="1286884" y="6145542"/>
            <a:ext cx="104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extBox 454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502" name="TextBox 501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512" name="TextBox 511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51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530" name="Group 529"/>
          <p:cNvGrpSpPr>
            <a:grpSpLocks/>
          </p:cNvGrpSpPr>
          <p:nvPr/>
        </p:nvGrpSpPr>
        <p:grpSpPr bwMode="auto">
          <a:xfrm>
            <a:off x="4851400" y="5367001"/>
            <a:ext cx="184150" cy="914400"/>
            <a:chOff x="691" y="3197"/>
            <a:chExt cx="116" cy="576"/>
          </a:xfrm>
        </p:grpSpPr>
        <p:sp>
          <p:nvSpPr>
            <p:cNvPr id="531" name="Freeform 53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2" name="Freeform 53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33" name="TextBox 532"/>
          <p:cNvSpPr txBox="1"/>
          <p:nvPr/>
        </p:nvSpPr>
        <p:spPr>
          <a:xfrm>
            <a:off x="4746527" y="5111430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534" name="Oval 533"/>
          <p:cNvSpPr/>
          <p:nvPr/>
        </p:nvSpPr>
        <p:spPr>
          <a:xfrm>
            <a:off x="4927600" y="535305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5" name="Group 534"/>
          <p:cNvGrpSpPr>
            <a:grpSpLocks/>
          </p:cNvGrpSpPr>
          <p:nvPr/>
        </p:nvGrpSpPr>
        <p:grpSpPr bwMode="auto">
          <a:xfrm>
            <a:off x="4810442" y="6216658"/>
            <a:ext cx="294959" cy="288921"/>
            <a:chOff x="2110" y="1699"/>
            <a:chExt cx="309" cy="288"/>
          </a:xfrm>
        </p:grpSpPr>
        <p:grpSp>
          <p:nvGrpSpPr>
            <p:cNvPr id="536" name="Group 42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538" name="Group 42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54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3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37" name="Freeform 53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43" name="TextBox 542"/>
          <p:cNvSpPr txBox="1"/>
          <p:nvPr/>
        </p:nvSpPr>
        <p:spPr>
          <a:xfrm>
            <a:off x="5019376" y="5689213"/>
            <a:ext cx="4122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R2</a:t>
            </a:r>
          </a:p>
          <a:p>
            <a:r>
              <a:rPr lang="en-US" sz="1200" dirty="0" smtClean="0"/>
              <a:t>10k</a:t>
            </a:r>
          </a:p>
        </p:txBody>
      </p:sp>
      <p:sp>
        <p:nvSpPr>
          <p:cNvPr id="544" name="TextBox 543"/>
          <p:cNvSpPr txBox="1"/>
          <p:nvPr/>
        </p:nvSpPr>
        <p:spPr>
          <a:xfrm>
            <a:off x="2895600" y="572375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0- 6v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3377244" y="4528463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425" name="TextBox 424"/>
          <p:cNvSpPr txBox="1"/>
          <p:nvPr/>
        </p:nvSpPr>
        <p:spPr>
          <a:xfrm>
            <a:off x="3749490" y="4528545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grpSp>
        <p:nvGrpSpPr>
          <p:cNvPr id="426" name="Group 425"/>
          <p:cNvGrpSpPr>
            <a:grpSpLocks/>
          </p:cNvGrpSpPr>
          <p:nvPr/>
        </p:nvGrpSpPr>
        <p:grpSpPr bwMode="auto">
          <a:xfrm>
            <a:off x="1143000" y="5529530"/>
            <a:ext cx="281865" cy="624548"/>
            <a:chOff x="4781" y="3254"/>
            <a:chExt cx="346" cy="576"/>
          </a:xfrm>
        </p:grpSpPr>
        <p:grpSp>
          <p:nvGrpSpPr>
            <p:cNvPr id="427" name="Group 426"/>
            <p:cNvGrpSpPr>
              <a:grpSpLocks/>
            </p:cNvGrpSpPr>
            <p:nvPr/>
          </p:nvGrpSpPr>
          <p:grpSpPr bwMode="auto">
            <a:xfrm>
              <a:off x="4781" y="3254"/>
              <a:ext cx="346" cy="576"/>
              <a:chOff x="5012" y="1930"/>
              <a:chExt cx="346" cy="576"/>
            </a:xfrm>
          </p:grpSpPr>
          <p:grpSp>
            <p:nvGrpSpPr>
              <p:cNvPr id="429" name="Group 428"/>
              <p:cNvGrpSpPr>
                <a:grpSpLocks/>
              </p:cNvGrpSpPr>
              <p:nvPr/>
            </p:nvGrpSpPr>
            <p:grpSpPr bwMode="auto">
              <a:xfrm>
                <a:off x="5012" y="1930"/>
                <a:ext cx="346" cy="576"/>
                <a:chOff x="2707" y="2736"/>
                <a:chExt cx="346" cy="576"/>
              </a:xfrm>
            </p:grpSpPr>
            <p:sp>
              <p:nvSpPr>
                <p:cNvPr id="431" name="Line 430"/>
                <p:cNvSpPr>
                  <a:spLocks noChangeShapeType="1"/>
                </p:cNvSpPr>
                <p:nvPr/>
              </p:nvSpPr>
              <p:spPr bwMode="auto">
                <a:xfrm>
                  <a:off x="2707" y="2966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2" name="Line 431"/>
                <p:cNvSpPr>
                  <a:spLocks noChangeShapeType="1"/>
                </p:cNvSpPr>
                <p:nvPr/>
              </p:nvSpPr>
              <p:spPr bwMode="auto">
                <a:xfrm>
                  <a:off x="2880" y="2736"/>
                  <a:ext cx="0" cy="23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3" name="Line 432"/>
                <p:cNvSpPr>
                  <a:spLocks noChangeShapeType="1"/>
                </p:cNvSpPr>
                <p:nvPr/>
              </p:nvSpPr>
              <p:spPr bwMode="auto">
                <a:xfrm>
                  <a:off x="2880" y="3024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4" name="Line 433"/>
                <p:cNvSpPr>
                  <a:spLocks noChangeShapeType="1"/>
                </p:cNvSpPr>
                <p:nvPr/>
              </p:nvSpPr>
              <p:spPr bwMode="auto">
                <a:xfrm>
                  <a:off x="2707" y="3024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5069" y="1930"/>
                <a:ext cx="230" cy="576"/>
              </a:xfrm>
              <a:custGeom>
                <a:avLst/>
                <a:gdLst>
                  <a:gd name="T0" fmla="*/ 115 w 230"/>
                  <a:gd name="T1" fmla="*/ 0 h 576"/>
                  <a:gd name="T2" fmla="*/ 0 w 230"/>
                  <a:gd name="T3" fmla="*/ 230 h 576"/>
                  <a:gd name="T4" fmla="*/ 115 w 230"/>
                  <a:gd name="T5" fmla="*/ 576 h 576"/>
                  <a:gd name="T6" fmla="*/ 230 w 230"/>
                  <a:gd name="T7" fmla="*/ 230 h 576"/>
                  <a:gd name="T8" fmla="*/ 115 w 230"/>
                  <a:gd name="T9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76">
                    <a:moveTo>
                      <a:pt x="115" y="0"/>
                    </a:moveTo>
                    <a:lnTo>
                      <a:pt x="0" y="230"/>
                    </a:lnTo>
                    <a:lnTo>
                      <a:pt x="115" y="576"/>
                    </a:lnTo>
                    <a:lnTo>
                      <a:pt x="230" y="230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28" name="Line 436"/>
            <p:cNvSpPr>
              <a:spLocks noChangeShapeType="1"/>
            </p:cNvSpPr>
            <p:nvPr/>
          </p:nvSpPr>
          <p:spPr bwMode="auto">
            <a:xfrm flipV="1">
              <a:off x="4838" y="3370"/>
              <a:ext cx="231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35" name="Group 434"/>
          <p:cNvGrpSpPr>
            <a:grpSpLocks/>
          </p:cNvGrpSpPr>
          <p:nvPr/>
        </p:nvGrpSpPr>
        <p:grpSpPr bwMode="auto">
          <a:xfrm>
            <a:off x="1966105" y="6316980"/>
            <a:ext cx="294959" cy="288921"/>
            <a:chOff x="2110" y="1699"/>
            <a:chExt cx="309" cy="288"/>
          </a:xfrm>
        </p:grpSpPr>
        <p:grpSp>
          <p:nvGrpSpPr>
            <p:cNvPr id="436" name="Group 435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38" name="Group 437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4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43" name="Straight Connector 442"/>
          <p:cNvCxnSpPr/>
          <p:nvPr/>
        </p:nvCxnSpPr>
        <p:spPr>
          <a:xfrm flipH="1">
            <a:off x="2103120" y="6145542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/>
          <p:cNvCxnSpPr/>
          <p:nvPr/>
        </p:nvCxnSpPr>
        <p:spPr>
          <a:xfrm flipH="1">
            <a:off x="1285508" y="5148952"/>
            <a:ext cx="1266" cy="4146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Arrow Connector 444"/>
          <p:cNvCxnSpPr/>
          <p:nvPr/>
        </p:nvCxnSpPr>
        <p:spPr>
          <a:xfrm flipV="1">
            <a:off x="1295400" y="5131785"/>
            <a:ext cx="808986" cy="66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445"/>
          <p:cNvSpPr txBox="1"/>
          <p:nvPr/>
        </p:nvSpPr>
        <p:spPr>
          <a:xfrm>
            <a:off x="1425266" y="5562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C21</a:t>
            </a:r>
          </a:p>
        </p:txBody>
      </p:sp>
      <p:sp>
        <p:nvSpPr>
          <p:cNvPr id="447" name="TextBox 446"/>
          <p:cNvSpPr txBox="1"/>
          <p:nvPr/>
        </p:nvSpPr>
        <p:spPr>
          <a:xfrm>
            <a:off x="1371600" y="5715000"/>
            <a:ext cx="6174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0-50pF</a:t>
            </a:r>
          </a:p>
        </p:txBody>
      </p:sp>
      <p:sp>
        <p:nvSpPr>
          <p:cNvPr id="448" name="TextBox 447"/>
          <p:cNvSpPr txBox="1"/>
          <p:nvPr/>
        </p:nvSpPr>
        <p:spPr>
          <a:xfrm>
            <a:off x="373808" y="5608457"/>
            <a:ext cx="8546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Set lower </a:t>
            </a:r>
          </a:p>
          <a:p>
            <a:r>
              <a:rPr lang="en-US" sz="1200" b="1" dirty="0">
                <a:solidFill>
                  <a:srgbClr val="00B050"/>
                </a:solidFill>
              </a:rPr>
              <a:t>b</a:t>
            </a:r>
            <a:r>
              <a:rPr lang="en-US" sz="1200" b="1" dirty="0" smtClean="0">
                <a:solidFill>
                  <a:srgbClr val="00B050"/>
                </a:solidFill>
              </a:rPr>
              <a:t>and edge</a:t>
            </a:r>
          </a:p>
        </p:txBody>
      </p:sp>
      <p:sp>
        <p:nvSpPr>
          <p:cNvPr id="44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5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09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17273"/>
            <a:ext cx="9144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LM386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190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4939445" y="3324449"/>
            <a:ext cx="470755" cy="16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37339" cy="857365"/>
            <a:chOff x="3222816" y="3146610"/>
            <a:chExt cx="837339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9701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NE602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344272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94040" y="2801472"/>
            <a:ext cx="0" cy="4527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687764" y="3250195"/>
            <a:ext cx="342900" cy="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Freeform 50"/>
          <p:cNvSpPr>
            <a:spLocks/>
          </p:cNvSpPr>
          <p:nvPr/>
        </p:nvSpPr>
        <p:spPr bwMode="auto">
          <a:xfrm>
            <a:off x="1086960" y="3106272"/>
            <a:ext cx="274638" cy="914400"/>
          </a:xfrm>
          <a:custGeom>
            <a:avLst/>
            <a:gdLst>
              <a:gd name="T0" fmla="*/ 173 w 173"/>
              <a:gd name="T1" fmla="*/ 0 h 576"/>
              <a:gd name="T2" fmla="*/ 0 w 173"/>
              <a:gd name="T3" fmla="*/ 345 h 576"/>
              <a:gd name="T4" fmla="*/ 173 w 173"/>
              <a:gd name="T5" fmla="*/ 576 h 576"/>
              <a:gd name="T6" fmla="*/ 173 w 173"/>
              <a:gd name="T7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3" h="576">
                <a:moveTo>
                  <a:pt x="173" y="0"/>
                </a:moveTo>
                <a:lnTo>
                  <a:pt x="0" y="345"/>
                </a:lnTo>
                <a:lnTo>
                  <a:pt x="173" y="576"/>
                </a:lnTo>
                <a:lnTo>
                  <a:pt x="173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2507058" y="3258672"/>
            <a:ext cx="203200" cy="820738"/>
            <a:chOff x="451" y="2160"/>
            <a:chExt cx="298" cy="1209"/>
          </a:xfrm>
        </p:grpSpPr>
        <p:grpSp>
          <p:nvGrpSpPr>
            <p:cNvPr id="68" name="Group 67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2" name="Group 71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5" name="Group 74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6" name="Group 75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5" name="Freeform 64"/>
          <p:cNvSpPr>
            <a:spLocks/>
          </p:cNvSpPr>
          <p:nvPr/>
        </p:nvSpPr>
        <p:spPr bwMode="auto">
          <a:xfrm>
            <a:off x="2507058" y="3260260"/>
            <a:ext cx="184150" cy="822325"/>
          </a:xfrm>
          <a:custGeom>
            <a:avLst/>
            <a:gdLst>
              <a:gd name="T0" fmla="*/ 58 w 116"/>
              <a:gd name="T1" fmla="*/ 0 h 518"/>
              <a:gd name="T2" fmla="*/ 0 w 116"/>
              <a:gd name="T3" fmla="*/ 230 h 518"/>
              <a:gd name="T4" fmla="*/ 58 w 116"/>
              <a:gd name="T5" fmla="*/ 518 h 518"/>
              <a:gd name="T6" fmla="*/ 116 w 116"/>
              <a:gd name="T7" fmla="*/ 230 h 518"/>
              <a:gd name="T8" fmla="*/ 58 w 116"/>
              <a:gd name="T9" fmla="*/ 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518">
                <a:moveTo>
                  <a:pt x="58" y="0"/>
                </a:moveTo>
                <a:lnTo>
                  <a:pt x="0" y="230"/>
                </a:lnTo>
                <a:lnTo>
                  <a:pt x="58" y="518"/>
                </a:lnTo>
                <a:lnTo>
                  <a:pt x="116" y="230"/>
                </a:lnTo>
                <a:lnTo>
                  <a:pt x="58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89" name="Group 88"/>
          <p:cNvGrpSpPr>
            <a:grpSpLocks/>
          </p:cNvGrpSpPr>
          <p:nvPr/>
        </p:nvGrpSpPr>
        <p:grpSpPr bwMode="auto">
          <a:xfrm>
            <a:off x="934229" y="3246962"/>
            <a:ext cx="184150" cy="914400"/>
            <a:chOff x="691" y="3197"/>
            <a:chExt cx="116" cy="576"/>
          </a:xfrm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94" name="Group 93"/>
          <p:cNvGrpSpPr>
            <a:grpSpLocks/>
          </p:cNvGrpSpPr>
          <p:nvPr/>
        </p:nvGrpSpPr>
        <p:grpSpPr bwMode="auto">
          <a:xfrm>
            <a:off x="1752600" y="3225976"/>
            <a:ext cx="328190" cy="613460"/>
            <a:chOff x="5012" y="2004"/>
            <a:chExt cx="346" cy="502"/>
          </a:xfrm>
        </p:grpSpPr>
        <p:grpSp>
          <p:nvGrpSpPr>
            <p:cNvPr id="97" name="Group 9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" name="Group 102"/>
          <p:cNvGrpSpPr>
            <a:grpSpLocks/>
          </p:cNvGrpSpPr>
          <p:nvPr/>
        </p:nvGrpSpPr>
        <p:grpSpPr bwMode="auto">
          <a:xfrm>
            <a:off x="1752600" y="3654912"/>
            <a:ext cx="328190" cy="613460"/>
            <a:chOff x="5012" y="2004"/>
            <a:chExt cx="346" cy="502"/>
          </a:xfrm>
        </p:grpSpPr>
        <p:grpSp>
          <p:nvGrpSpPr>
            <p:cNvPr id="104" name="Group 103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06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10" name="Group 109"/>
          <p:cNvGrpSpPr>
            <a:grpSpLocks/>
          </p:cNvGrpSpPr>
          <p:nvPr/>
        </p:nvGrpSpPr>
        <p:grpSpPr bwMode="auto">
          <a:xfrm>
            <a:off x="887000" y="4148458"/>
            <a:ext cx="294959" cy="288921"/>
            <a:chOff x="2110" y="1699"/>
            <a:chExt cx="309" cy="288"/>
          </a:xfrm>
        </p:grpSpPr>
        <p:grpSp>
          <p:nvGrpSpPr>
            <p:cNvPr id="111" name="Group 11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13" name="Group 11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1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5" name="Straight Arrow Connector 14"/>
          <p:cNvCxnSpPr>
            <a:stCxn id="105" idx="0"/>
            <a:endCxn id="92" idx="4"/>
          </p:cNvCxnSpPr>
          <p:nvPr/>
        </p:nvCxnSpPr>
        <p:spPr>
          <a:xfrm flipH="1">
            <a:off x="1118379" y="3654912"/>
            <a:ext cx="797368" cy="3213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V="1">
            <a:off x="1905000" y="3211146"/>
            <a:ext cx="1143000" cy="1306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918087" y="4114122"/>
            <a:ext cx="1143995" cy="711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>
            <a:off x="2589956" y="3211145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2589956" y="4021069"/>
            <a:ext cx="0" cy="987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>
            <a:off x="3048000" y="3371907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V="1">
            <a:off x="3062082" y="3802786"/>
            <a:ext cx="215142" cy="257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3071682" y="3815801"/>
            <a:ext cx="0" cy="3071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>
            <a:off x="3048000" y="321114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>
            <a:grpSpLocks/>
          </p:cNvGrpSpPr>
          <p:nvPr/>
        </p:nvGrpSpPr>
        <p:grpSpPr bwMode="auto">
          <a:xfrm>
            <a:off x="2120460" y="4121566"/>
            <a:ext cx="328190" cy="613460"/>
            <a:chOff x="5012" y="2004"/>
            <a:chExt cx="346" cy="502"/>
          </a:xfrm>
        </p:grpSpPr>
        <p:grpSp>
          <p:nvGrpSpPr>
            <p:cNvPr id="93" name="Group 9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9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4" name="Group 123"/>
          <p:cNvGrpSpPr>
            <a:grpSpLocks/>
          </p:cNvGrpSpPr>
          <p:nvPr/>
        </p:nvGrpSpPr>
        <p:grpSpPr bwMode="auto">
          <a:xfrm>
            <a:off x="2149209" y="4532597"/>
            <a:ext cx="294959" cy="288921"/>
            <a:chOff x="2110" y="1699"/>
            <a:chExt cx="309" cy="288"/>
          </a:xfrm>
        </p:grpSpPr>
        <p:grpSp>
          <p:nvGrpSpPr>
            <p:cNvPr id="128" name="Group 127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30" name="Group 129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32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3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1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2392687" y="4195403"/>
            <a:ext cx="4523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.1uF</a:t>
            </a:r>
          </a:p>
        </p:txBody>
      </p:sp>
      <p:sp>
        <p:nvSpPr>
          <p:cNvPr id="140" name="Oval 139"/>
          <p:cNvSpPr/>
          <p:nvPr/>
        </p:nvSpPr>
        <p:spPr>
          <a:xfrm>
            <a:off x="1892886" y="36222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314968" y="2955292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~50 ohms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1415024" y="3199718"/>
            <a:ext cx="285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422402" y="370800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2226238" y="3468246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L1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204573" y="3093791"/>
            <a:ext cx="34899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2918459" y="1295400"/>
            <a:ext cx="27843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0000"/>
                </a:solidFill>
              </a:rPr>
              <a:t>That’s it!</a:t>
            </a:r>
            <a:endParaRPr lang="en-US" sz="4800" b="1" dirty="0">
              <a:solidFill>
                <a:srgbClr val="FF0000"/>
              </a:solidFill>
            </a:endParaRPr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4933950" y="3843338"/>
            <a:ext cx="476250" cy="361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3051482" y="3552053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54" name="TextBox 153"/>
          <p:cNvSpPr txBox="1"/>
          <p:nvPr/>
        </p:nvSpPr>
        <p:spPr>
          <a:xfrm>
            <a:off x="3048000" y="3352901"/>
            <a:ext cx="263214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43333" y="310991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51586" y="378064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</a:t>
            </a:r>
            <a:endParaRPr lang="en-US" sz="1200" dirty="0" smtClean="0"/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4096173" y="3314704"/>
            <a:ext cx="247227" cy="700081"/>
            <a:chOff x="5012" y="2004"/>
            <a:chExt cx="346" cy="502"/>
          </a:xfrm>
        </p:grpSpPr>
        <p:grpSp>
          <p:nvGrpSpPr>
            <p:cNvPr id="158" name="Group 157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0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22" name="Group 121"/>
          <p:cNvGrpSpPr>
            <a:grpSpLocks/>
          </p:cNvGrpSpPr>
          <p:nvPr/>
        </p:nvGrpSpPr>
        <p:grpSpPr bwMode="auto">
          <a:xfrm rot="16200000">
            <a:off x="4631746" y="2971162"/>
            <a:ext cx="247227" cy="700081"/>
            <a:chOff x="5012" y="2004"/>
            <a:chExt cx="346" cy="502"/>
          </a:xfrm>
        </p:grpSpPr>
        <p:grpSp>
          <p:nvGrpSpPr>
            <p:cNvPr id="135" name="Group 13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43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64" name="Group 163"/>
          <p:cNvGrpSpPr>
            <a:grpSpLocks/>
          </p:cNvGrpSpPr>
          <p:nvPr/>
        </p:nvGrpSpPr>
        <p:grpSpPr bwMode="auto">
          <a:xfrm rot="16200000">
            <a:off x="4631746" y="3493876"/>
            <a:ext cx="247227" cy="700081"/>
            <a:chOff x="5012" y="2004"/>
            <a:chExt cx="346" cy="502"/>
          </a:xfrm>
        </p:grpSpPr>
        <p:grpSp>
          <p:nvGrpSpPr>
            <p:cNvPr id="165" name="Group 16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16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3951390" y="3325829"/>
            <a:ext cx="562706" cy="741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V="1">
            <a:off x="3938434" y="3843338"/>
            <a:ext cx="481166" cy="41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2637523" y="2953594"/>
            <a:ext cx="8803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1500 ohms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74649" y="3319588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C8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175035" y="3549253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4450391" y="2808717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419600" y="3914001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C10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362444" y="2961117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334636" y="4048844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0.22u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217689" y="307181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</a:t>
            </a:r>
            <a:endParaRPr lang="en-US" sz="1200" dirty="0" smtClean="0"/>
          </a:p>
        </p:txBody>
      </p:sp>
      <p:sp>
        <p:nvSpPr>
          <p:cNvPr id="186" name="TextBox 185"/>
          <p:cNvSpPr txBox="1"/>
          <p:nvPr/>
        </p:nvSpPr>
        <p:spPr>
          <a:xfrm>
            <a:off x="5218423" y="381580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grpSp>
        <p:nvGrpSpPr>
          <p:cNvPr id="187" name="Group 186"/>
          <p:cNvGrpSpPr>
            <a:grpSpLocks/>
          </p:cNvGrpSpPr>
          <p:nvPr/>
        </p:nvGrpSpPr>
        <p:grpSpPr bwMode="auto">
          <a:xfrm>
            <a:off x="4945780" y="2409311"/>
            <a:ext cx="184150" cy="914400"/>
            <a:chOff x="691" y="3197"/>
            <a:chExt cx="116" cy="576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0" name="Group 189"/>
          <p:cNvGrpSpPr>
            <a:grpSpLocks/>
          </p:cNvGrpSpPr>
          <p:nvPr/>
        </p:nvGrpSpPr>
        <p:grpSpPr bwMode="auto">
          <a:xfrm>
            <a:off x="4956469" y="3839436"/>
            <a:ext cx="184150" cy="914400"/>
            <a:chOff x="691" y="3197"/>
            <a:chExt cx="116" cy="576"/>
          </a:xfrm>
        </p:grpSpPr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/>
          <p:cNvGrpSpPr>
            <a:grpSpLocks/>
          </p:cNvGrpSpPr>
          <p:nvPr/>
        </p:nvGrpSpPr>
        <p:grpSpPr bwMode="auto">
          <a:xfrm>
            <a:off x="4914063" y="4590565"/>
            <a:ext cx="294959" cy="288921"/>
            <a:chOff x="2110" y="1699"/>
            <a:chExt cx="309" cy="288"/>
          </a:xfrm>
        </p:grpSpPr>
        <p:grpSp>
          <p:nvGrpSpPr>
            <p:cNvPr id="194" name="Group 193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196" name="Group 195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198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9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97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01" name="Group 200"/>
          <p:cNvGrpSpPr>
            <a:grpSpLocks/>
          </p:cNvGrpSpPr>
          <p:nvPr/>
        </p:nvGrpSpPr>
        <p:grpSpPr bwMode="auto">
          <a:xfrm>
            <a:off x="4604101" y="2414122"/>
            <a:ext cx="294959" cy="288921"/>
            <a:chOff x="2110" y="1699"/>
            <a:chExt cx="309" cy="288"/>
          </a:xfrm>
        </p:grpSpPr>
        <p:grpSp>
          <p:nvGrpSpPr>
            <p:cNvPr id="202" name="Group 20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04" name="Group 20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0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09" name="Straight Arrow Connector 208"/>
          <p:cNvCxnSpPr>
            <a:stCxn id="203" idx="0"/>
          </p:cNvCxnSpPr>
          <p:nvPr/>
        </p:nvCxnSpPr>
        <p:spPr>
          <a:xfrm>
            <a:off x="4733921" y="2414122"/>
            <a:ext cx="304713" cy="217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5084515" y="4114800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R7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092487" y="265130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R6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5064582" y="284173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74989" y="4268372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cxnSp>
        <p:nvCxnSpPr>
          <p:cNvPr id="180" name="Straight Arrow Connector 179"/>
          <p:cNvCxnSpPr/>
          <p:nvPr/>
        </p:nvCxnSpPr>
        <p:spPr>
          <a:xfrm flipV="1">
            <a:off x="5781243" y="4037939"/>
            <a:ext cx="0" cy="354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 flipV="1">
            <a:off x="6176963" y="4028398"/>
            <a:ext cx="0" cy="35786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5702857" y="39670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5990093" y="397016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8</a:t>
            </a:r>
            <a:endParaRPr lang="en-US" sz="12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749914" y="4572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4.7u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5757203" y="442829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C11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758800" y="418734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grpSp>
        <p:nvGrpSpPr>
          <p:cNvPr id="225" name="Group 224"/>
          <p:cNvGrpSpPr>
            <a:grpSpLocks/>
          </p:cNvGrpSpPr>
          <p:nvPr/>
        </p:nvGrpSpPr>
        <p:grpSpPr bwMode="auto">
          <a:xfrm rot="16200000">
            <a:off x="5862186" y="4151478"/>
            <a:ext cx="255815" cy="457202"/>
            <a:chOff x="4435" y="1930"/>
            <a:chExt cx="346" cy="576"/>
          </a:xfrm>
        </p:grpSpPr>
        <p:grpSp>
          <p:nvGrpSpPr>
            <p:cNvPr id="228" name="Group 227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32" name="Group 231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35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3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34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10" name="Group 209"/>
          <p:cNvGrpSpPr>
            <a:grpSpLocks/>
          </p:cNvGrpSpPr>
          <p:nvPr/>
        </p:nvGrpSpPr>
        <p:grpSpPr bwMode="auto">
          <a:xfrm rot="16200000">
            <a:off x="5877605" y="2404911"/>
            <a:ext cx="255815" cy="457202"/>
            <a:chOff x="4435" y="1930"/>
            <a:chExt cx="346" cy="576"/>
          </a:xfrm>
        </p:grpSpPr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14" name="Group 213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18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5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16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29" name="Straight Connector 228"/>
          <p:cNvCxnSpPr/>
          <p:nvPr/>
        </p:nvCxnSpPr>
        <p:spPr>
          <a:xfrm flipH="1">
            <a:off x="5785875" y="2628900"/>
            <a:ext cx="563" cy="4857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Group 229"/>
          <p:cNvGrpSpPr>
            <a:grpSpLocks/>
          </p:cNvGrpSpPr>
          <p:nvPr/>
        </p:nvGrpSpPr>
        <p:grpSpPr bwMode="auto">
          <a:xfrm>
            <a:off x="6056863" y="2625723"/>
            <a:ext cx="294959" cy="288921"/>
            <a:chOff x="2110" y="1699"/>
            <a:chExt cx="309" cy="288"/>
          </a:xfrm>
        </p:grpSpPr>
        <p:grpSp>
          <p:nvGrpSpPr>
            <p:cNvPr id="231" name="Group 23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39" name="Group 23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41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40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5765091" y="2557467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5724526" y="288935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7</a:t>
            </a:r>
            <a:endParaRPr lang="en-US" sz="12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735880" y="228178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2.2u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67522" y="2133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C12</a:t>
            </a:r>
          </a:p>
        </p:txBody>
      </p:sp>
      <p:cxnSp>
        <p:nvCxnSpPr>
          <p:cNvPr id="249" name="Straight Arrow Connector 248"/>
          <p:cNvCxnSpPr/>
          <p:nvPr/>
        </p:nvCxnSpPr>
        <p:spPr>
          <a:xfrm>
            <a:off x="3237676" y="3952443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 flipH="1">
            <a:off x="3236115" y="3952875"/>
            <a:ext cx="188123" cy="534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1" name="Group 250"/>
          <p:cNvGrpSpPr>
            <a:grpSpLocks/>
          </p:cNvGrpSpPr>
          <p:nvPr/>
        </p:nvGrpSpPr>
        <p:grpSpPr bwMode="auto">
          <a:xfrm>
            <a:off x="3113129" y="4104842"/>
            <a:ext cx="268145" cy="288921"/>
            <a:chOff x="2110" y="1699"/>
            <a:chExt cx="309" cy="288"/>
          </a:xfrm>
        </p:grpSpPr>
        <p:grpSp>
          <p:nvGrpSpPr>
            <p:cNvPr id="252" name="Group 251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54" name="Group 253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56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7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8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55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3145292" y="3756065"/>
            <a:ext cx="217532" cy="3046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</a:t>
            </a:r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3609975" y="284829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Oval 261"/>
          <p:cNvSpPr/>
          <p:nvPr/>
        </p:nvSpPr>
        <p:spPr>
          <a:xfrm>
            <a:off x="3583307" y="281235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3440095" y="257287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531454" y="292892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</a:t>
            </a:r>
          </a:p>
        </p:txBody>
      </p:sp>
      <p:cxnSp>
        <p:nvCxnSpPr>
          <p:cNvPr id="265" name="Straight Arrow Connector 264"/>
          <p:cNvCxnSpPr/>
          <p:nvPr/>
        </p:nvCxnSpPr>
        <p:spPr>
          <a:xfrm>
            <a:off x="5535070" y="2810130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Oval 265"/>
          <p:cNvSpPr/>
          <p:nvPr/>
        </p:nvSpPr>
        <p:spPr>
          <a:xfrm>
            <a:off x="5508402" y="277419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TextBox 266"/>
          <p:cNvSpPr txBox="1"/>
          <p:nvPr/>
        </p:nvSpPr>
        <p:spPr>
          <a:xfrm>
            <a:off x="5365190" y="2534712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5456549" y="2890765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6</a:t>
            </a:r>
            <a:endParaRPr lang="en-US" sz="1200" dirty="0" smtClean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71402" y="4043004"/>
            <a:ext cx="0" cy="3047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0" name="Group 269"/>
          <p:cNvGrpSpPr>
            <a:grpSpLocks/>
          </p:cNvGrpSpPr>
          <p:nvPr/>
        </p:nvGrpSpPr>
        <p:grpSpPr bwMode="auto">
          <a:xfrm>
            <a:off x="5446855" y="4195403"/>
            <a:ext cx="268145" cy="288921"/>
            <a:chOff x="2110" y="1699"/>
            <a:chExt cx="309" cy="288"/>
          </a:xfrm>
        </p:grpSpPr>
        <p:grpSp>
          <p:nvGrpSpPr>
            <p:cNvPr id="271" name="Group 2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273" name="Group 2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2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78" name="TextBox 277"/>
          <p:cNvSpPr txBox="1"/>
          <p:nvPr/>
        </p:nvSpPr>
        <p:spPr>
          <a:xfrm>
            <a:off x="5365092" y="3974991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4</a:t>
            </a:r>
          </a:p>
        </p:txBody>
      </p:sp>
      <p:cxnSp>
        <p:nvCxnSpPr>
          <p:cNvPr id="246" name="Straight Arrow Connector 245"/>
          <p:cNvCxnSpPr/>
          <p:nvPr/>
        </p:nvCxnSpPr>
        <p:spPr>
          <a:xfrm flipV="1">
            <a:off x="6330043" y="3581402"/>
            <a:ext cx="680357" cy="1098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Group 258"/>
          <p:cNvGrpSpPr>
            <a:grpSpLocks/>
          </p:cNvGrpSpPr>
          <p:nvPr/>
        </p:nvGrpSpPr>
        <p:grpSpPr bwMode="auto">
          <a:xfrm rot="16200000">
            <a:off x="7034894" y="3345871"/>
            <a:ext cx="255815" cy="457202"/>
            <a:chOff x="4435" y="1930"/>
            <a:chExt cx="346" cy="576"/>
          </a:xfrm>
        </p:grpSpPr>
        <p:grpSp>
          <p:nvGrpSpPr>
            <p:cNvPr id="279" name="Group 278"/>
            <p:cNvGrpSpPr>
              <a:grpSpLocks/>
            </p:cNvGrpSpPr>
            <p:nvPr/>
          </p:nvGrpSpPr>
          <p:grpSpPr bwMode="auto">
            <a:xfrm>
              <a:off x="4435" y="1949"/>
              <a:ext cx="346" cy="504"/>
              <a:chOff x="3283" y="2179"/>
              <a:chExt cx="346" cy="504"/>
            </a:xfrm>
          </p:grpSpPr>
          <p:grpSp>
            <p:nvGrpSpPr>
              <p:cNvPr id="281" name="Group 280"/>
              <p:cNvGrpSpPr>
                <a:grpSpLocks/>
              </p:cNvGrpSpPr>
              <p:nvPr/>
            </p:nvGrpSpPr>
            <p:grpSpPr bwMode="auto">
              <a:xfrm>
                <a:off x="3283" y="2390"/>
                <a:ext cx="346" cy="115"/>
                <a:chOff x="3283" y="2621"/>
                <a:chExt cx="346" cy="115"/>
              </a:xfrm>
            </p:grpSpPr>
            <p:sp>
              <p:nvSpPr>
                <p:cNvPr id="284" name="Arc 144"/>
                <p:cNvSpPr>
                  <a:spLocks/>
                </p:cNvSpPr>
                <p:nvPr/>
              </p:nvSpPr>
              <p:spPr bwMode="auto">
                <a:xfrm rot="-5400000">
                  <a:off x="3341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5" name="Arc 145"/>
                <p:cNvSpPr>
                  <a:spLocks/>
                </p:cNvSpPr>
                <p:nvPr/>
              </p:nvSpPr>
              <p:spPr bwMode="auto">
                <a:xfrm rot="5400000" flipH="1">
                  <a:off x="3514" y="2620"/>
                  <a:ext cx="58" cy="173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Line 146"/>
                <p:cNvSpPr>
                  <a:spLocks noChangeShapeType="1"/>
                </p:cNvSpPr>
                <p:nvPr/>
              </p:nvSpPr>
              <p:spPr bwMode="auto">
                <a:xfrm>
                  <a:off x="3283" y="2621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2" name="Line 147"/>
              <p:cNvSpPr>
                <a:spLocks noChangeShapeType="1"/>
              </p:cNvSpPr>
              <p:nvPr/>
            </p:nvSpPr>
            <p:spPr bwMode="auto">
              <a:xfrm flipH="1">
                <a:off x="3447" y="2179"/>
                <a:ext cx="1" cy="19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283" name="Line 148"/>
              <p:cNvSpPr>
                <a:spLocks noChangeShapeType="1"/>
              </p:cNvSpPr>
              <p:nvPr/>
            </p:nvSpPr>
            <p:spPr bwMode="auto">
              <a:xfrm flipH="1">
                <a:off x="3456" y="2448"/>
                <a:ext cx="0" cy="2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493" y="1930"/>
              <a:ext cx="230" cy="576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287" name="Straight Arrow Connector 286"/>
          <p:cNvCxnSpPr/>
          <p:nvPr/>
        </p:nvCxnSpPr>
        <p:spPr>
          <a:xfrm>
            <a:off x="7316647" y="3568004"/>
            <a:ext cx="318349" cy="477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/>
          <p:cNvSpPr txBox="1"/>
          <p:nvPr/>
        </p:nvSpPr>
        <p:spPr>
          <a:xfrm>
            <a:off x="6912077" y="3372193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+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6932610" y="32282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100u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6932610" y="3095508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grpSp>
        <p:nvGrpSpPr>
          <p:cNvPr id="304" name="Group 303"/>
          <p:cNvGrpSpPr>
            <a:grpSpLocks/>
          </p:cNvGrpSpPr>
          <p:nvPr/>
        </p:nvGrpSpPr>
        <p:grpSpPr bwMode="auto">
          <a:xfrm>
            <a:off x="7565934" y="3822823"/>
            <a:ext cx="294959" cy="288921"/>
            <a:chOff x="2110" y="1699"/>
            <a:chExt cx="309" cy="288"/>
          </a:xfrm>
        </p:grpSpPr>
        <p:grpSp>
          <p:nvGrpSpPr>
            <p:cNvPr id="305" name="Group 30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07" name="Group 30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0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2" name="Group 311"/>
          <p:cNvGrpSpPr>
            <a:grpSpLocks/>
          </p:cNvGrpSpPr>
          <p:nvPr/>
        </p:nvGrpSpPr>
        <p:grpSpPr bwMode="auto">
          <a:xfrm>
            <a:off x="6629400" y="3581400"/>
            <a:ext cx="247227" cy="700081"/>
            <a:chOff x="5012" y="2004"/>
            <a:chExt cx="346" cy="502"/>
          </a:xfrm>
        </p:grpSpPr>
        <p:grpSp>
          <p:nvGrpSpPr>
            <p:cNvPr id="313" name="Group 312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15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19" name="Group 318"/>
          <p:cNvGrpSpPr>
            <a:grpSpLocks/>
          </p:cNvGrpSpPr>
          <p:nvPr/>
        </p:nvGrpSpPr>
        <p:grpSpPr bwMode="auto">
          <a:xfrm>
            <a:off x="6659317" y="4043004"/>
            <a:ext cx="184150" cy="914400"/>
            <a:chOff x="691" y="3197"/>
            <a:chExt cx="116" cy="576"/>
          </a:xfrm>
        </p:grpSpPr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22" name="Group 321"/>
          <p:cNvGrpSpPr>
            <a:grpSpLocks/>
          </p:cNvGrpSpPr>
          <p:nvPr/>
        </p:nvGrpSpPr>
        <p:grpSpPr bwMode="auto">
          <a:xfrm>
            <a:off x="6611827" y="4881272"/>
            <a:ext cx="294959" cy="288921"/>
            <a:chOff x="2110" y="1699"/>
            <a:chExt cx="309" cy="288"/>
          </a:xfrm>
        </p:grpSpPr>
        <p:grpSp>
          <p:nvGrpSpPr>
            <p:cNvPr id="323" name="Group 322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25" name="Group 324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27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6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6819901" y="3694686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C15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6872490" y="4295107"/>
            <a:ext cx="4251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R10</a:t>
            </a:r>
          </a:p>
        </p:txBody>
      </p:sp>
      <p:sp>
        <p:nvSpPr>
          <p:cNvPr id="291" name="TextBox 290"/>
          <p:cNvSpPr txBox="1"/>
          <p:nvPr/>
        </p:nvSpPr>
        <p:spPr>
          <a:xfrm>
            <a:off x="6887513" y="4454876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</a:t>
            </a:r>
          </a:p>
        </p:txBody>
      </p:sp>
      <p:sp>
        <p:nvSpPr>
          <p:cNvPr id="292" name="Oval 291"/>
          <p:cNvSpPr/>
          <p:nvPr/>
        </p:nvSpPr>
        <p:spPr>
          <a:xfrm>
            <a:off x="6736085" y="3559628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018312" y="3298372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023751" y="381545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4196443" y="3815443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4196441" y="330381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2569028" y="32004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2569024" y="4098471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2264228" y="409846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0" name="Group 299"/>
          <p:cNvGrpSpPr>
            <a:grpSpLocks/>
          </p:cNvGrpSpPr>
          <p:nvPr/>
        </p:nvGrpSpPr>
        <p:grpSpPr bwMode="auto">
          <a:xfrm rot="16200000">
            <a:off x="3574955" y="4234243"/>
            <a:ext cx="215997" cy="507904"/>
            <a:chOff x="5012" y="2004"/>
            <a:chExt cx="346" cy="502"/>
          </a:xfrm>
        </p:grpSpPr>
        <p:grpSp>
          <p:nvGrpSpPr>
            <p:cNvPr id="330" name="Group 329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2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336" name="Group 335"/>
          <p:cNvGrpSpPr>
            <a:grpSpLocks/>
          </p:cNvGrpSpPr>
          <p:nvPr/>
        </p:nvGrpSpPr>
        <p:grpSpPr bwMode="auto">
          <a:xfrm rot="16200000">
            <a:off x="3961586" y="4236120"/>
            <a:ext cx="215997" cy="507904"/>
            <a:chOff x="5012" y="2004"/>
            <a:chExt cx="346" cy="502"/>
          </a:xfrm>
        </p:grpSpPr>
        <p:grpSp>
          <p:nvGrpSpPr>
            <p:cNvPr id="337" name="Group 336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339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43" name="Oval 342"/>
          <p:cNvSpPr/>
          <p:nvPr/>
        </p:nvSpPr>
        <p:spPr>
          <a:xfrm>
            <a:off x="3787140" y="4459225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4" name="Group 343"/>
          <p:cNvGrpSpPr>
            <a:grpSpLocks/>
          </p:cNvGrpSpPr>
          <p:nvPr/>
        </p:nvGrpSpPr>
        <p:grpSpPr bwMode="auto">
          <a:xfrm>
            <a:off x="4166532" y="4488552"/>
            <a:ext cx="294959" cy="288921"/>
            <a:chOff x="2110" y="1699"/>
            <a:chExt cx="309" cy="288"/>
          </a:xfrm>
        </p:grpSpPr>
        <p:grpSp>
          <p:nvGrpSpPr>
            <p:cNvPr id="345" name="Group 34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47" name="Group 34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4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352" name="Straight Connector 351"/>
          <p:cNvCxnSpPr/>
          <p:nvPr/>
        </p:nvCxnSpPr>
        <p:spPr>
          <a:xfrm rot="5400000">
            <a:off x="4226658" y="4416375"/>
            <a:ext cx="0" cy="16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V="1">
            <a:off x="3426730" y="3931498"/>
            <a:ext cx="5636" cy="789264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/>
          <p:nvPr/>
        </p:nvCxnSpPr>
        <p:spPr>
          <a:xfrm flipV="1">
            <a:off x="3810000" y="3969376"/>
            <a:ext cx="3366" cy="544082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Oval 364"/>
          <p:cNvSpPr/>
          <p:nvPr/>
        </p:nvSpPr>
        <p:spPr>
          <a:xfrm>
            <a:off x="3405053" y="4463339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TextBox 365"/>
          <p:cNvSpPr txBox="1"/>
          <p:nvPr/>
        </p:nvSpPr>
        <p:spPr>
          <a:xfrm>
            <a:off x="3455243" y="4150234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C4</a:t>
            </a:r>
          </a:p>
        </p:txBody>
      </p:sp>
      <p:sp>
        <p:nvSpPr>
          <p:cNvPr id="367" name="TextBox 366"/>
          <p:cNvSpPr txBox="1"/>
          <p:nvPr/>
        </p:nvSpPr>
        <p:spPr>
          <a:xfrm>
            <a:off x="3843883" y="4146569"/>
            <a:ext cx="3449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C5</a:t>
            </a:r>
          </a:p>
        </p:txBody>
      </p:sp>
      <p:grpSp>
        <p:nvGrpSpPr>
          <p:cNvPr id="370" name="Group 369"/>
          <p:cNvGrpSpPr>
            <a:grpSpLocks/>
          </p:cNvGrpSpPr>
          <p:nvPr/>
        </p:nvGrpSpPr>
        <p:grpSpPr bwMode="auto">
          <a:xfrm>
            <a:off x="3292158" y="6330954"/>
            <a:ext cx="294959" cy="288921"/>
            <a:chOff x="2110" y="1699"/>
            <a:chExt cx="309" cy="288"/>
          </a:xfrm>
        </p:grpSpPr>
        <p:grpSp>
          <p:nvGrpSpPr>
            <p:cNvPr id="371" name="Group 370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373" name="Group 372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375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3400425" y="394257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6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3581400" y="3942576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7</a:t>
            </a:r>
          </a:p>
        </p:txBody>
      </p:sp>
      <p:grpSp>
        <p:nvGrpSpPr>
          <p:cNvPr id="364" name="Group 363"/>
          <p:cNvGrpSpPr>
            <a:grpSpLocks/>
          </p:cNvGrpSpPr>
          <p:nvPr/>
        </p:nvGrpSpPr>
        <p:grpSpPr bwMode="auto">
          <a:xfrm>
            <a:off x="2023029" y="5333707"/>
            <a:ext cx="203200" cy="820738"/>
            <a:chOff x="451" y="2160"/>
            <a:chExt cx="298" cy="1209"/>
          </a:xfrm>
        </p:grpSpPr>
        <p:grpSp>
          <p:nvGrpSpPr>
            <p:cNvPr id="380" name="Group 379"/>
            <p:cNvGrpSpPr>
              <a:grpSpLocks/>
            </p:cNvGrpSpPr>
            <p:nvPr/>
          </p:nvGrpSpPr>
          <p:grpSpPr bwMode="auto">
            <a:xfrm>
              <a:off x="451" y="2631"/>
              <a:ext cx="230" cy="116"/>
              <a:chOff x="576" y="2218"/>
              <a:chExt cx="230" cy="230"/>
            </a:xfrm>
          </p:grpSpPr>
          <p:sp>
            <p:nvSpPr>
              <p:cNvPr id="408" name="Freeform 407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9" name="Freeform 408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1" name="Group 380"/>
            <p:cNvGrpSpPr>
              <a:grpSpLocks/>
            </p:cNvGrpSpPr>
            <p:nvPr/>
          </p:nvGrpSpPr>
          <p:grpSpPr bwMode="auto">
            <a:xfrm>
              <a:off x="451" y="2458"/>
              <a:ext cx="230" cy="116"/>
              <a:chOff x="576" y="2218"/>
              <a:chExt cx="230" cy="230"/>
            </a:xfrm>
          </p:grpSpPr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681" y="2506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681" y="2678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4" name="Group 383"/>
            <p:cNvGrpSpPr>
              <a:grpSpLocks/>
            </p:cNvGrpSpPr>
            <p:nvPr/>
          </p:nvGrpSpPr>
          <p:grpSpPr bwMode="auto">
            <a:xfrm>
              <a:off x="451" y="2804"/>
              <a:ext cx="230" cy="116"/>
              <a:chOff x="576" y="2218"/>
              <a:chExt cx="230" cy="230"/>
            </a:xfrm>
          </p:grpSpPr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5" name="Group 384"/>
            <p:cNvGrpSpPr>
              <a:grpSpLocks/>
            </p:cNvGrpSpPr>
            <p:nvPr/>
          </p:nvGrpSpPr>
          <p:grpSpPr bwMode="auto">
            <a:xfrm>
              <a:off x="451" y="2977"/>
              <a:ext cx="230" cy="116"/>
              <a:chOff x="576" y="2218"/>
              <a:chExt cx="230" cy="230"/>
            </a:xfrm>
          </p:grpSpPr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576" y="2218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 flipV="1">
                <a:off x="576" y="2333"/>
                <a:ext cx="230" cy="115"/>
              </a:xfrm>
              <a:custGeom>
                <a:avLst/>
                <a:gdLst>
                  <a:gd name="T0" fmla="*/ 0 w 230"/>
                  <a:gd name="T1" fmla="*/ 115 h 115"/>
                  <a:gd name="T2" fmla="*/ 115 w 230"/>
                  <a:gd name="T3" fmla="*/ 0 h 115"/>
                  <a:gd name="T4" fmla="*/ 230 w 23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0" h="115">
                    <a:moveTo>
                      <a:pt x="0" y="115"/>
                    </a:moveTo>
                    <a:cubicBezTo>
                      <a:pt x="38" y="57"/>
                      <a:pt x="77" y="0"/>
                      <a:pt x="115" y="0"/>
                    </a:cubicBezTo>
                    <a:cubicBezTo>
                      <a:pt x="153" y="0"/>
                      <a:pt x="191" y="57"/>
                      <a:pt x="230" y="115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681" y="2851"/>
              <a:ext cx="68" cy="172"/>
            </a:xfrm>
            <a:custGeom>
              <a:avLst/>
              <a:gdLst>
                <a:gd name="T0" fmla="*/ 0 w 68"/>
                <a:gd name="T1" fmla="*/ 172 h 172"/>
                <a:gd name="T2" fmla="*/ 58 w 68"/>
                <a:gd name="T3" fmla="*/ 115 h 172"/>
                <a:gd name="T4" fmla="*/ 58 w 68"/>
                <a:gd name="T5" fmla="*/ 57 h 172"/>
                <a:gd name="T6" fmla="*/ 0 w 68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72">
                  <a:moveTo>
                    <a:pt x="0" y="172"/>
                  </a:moveTo>
                  <a:cubicBezTo>
                    <a:pt x="24" y="153"/>
                    <a:pt x="48" y="134"/>
                    <a:pt x="58" y="115"/>
                  </a:cubicBezTo>
                  <a:cubicBezTo>
                    <a:pt x="68" y="96"/>
                    <a:pt x="68" y="76"/>
                    <a:pt x="58" y="57"/>
                  </a:cubicBezTo>
                  <a:cubicBezTo>
                    <a:pt x="48" y="38"/>
                    <a:pt x="24" y="19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7" name="Group 386"/>
            <p:cNvGrpSpPr>
              <a:grpSpLocks/>
            </p:cNvGrpSpPr>
            <p:nvPr/>
          </p:nvGrpSpPr>
          <p:grpSpPr bwMode="auto">
            <a:xfrm>
              <a:off x="576" y="2160"/>
              <a:ext cx="135" cy="345"/>
              <a:chOff x="576" y="2160"/>
              <a:chExt cx="135" cy="345"/>
            </a:xfrm>
          </p:grpSpPr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2" name="Line 72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88" name="Group 387"/>
            <p:cNvGrpSpPr>
              <a:grpSpLocks/>
            </p:cNvGrpSpPr>
            <p:nvPr/>
          </p:nvGrpSpPr>
          <p:grpSpPr bwMode="auto">
            <a:xfrm flipV="1">
              <a:off x="576" y="3024"/>
              <a:ext cx="135" cy="345"/>
              <a:chOff x="576" y="2160"/>
              <a:chExt cx="135" cy="345"/>
            </a:xfrm>
          </p:grpSpPr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579" y="2333"/>
                <a:ext cx="132" cy="172"/>
              </a:xfrm>
              <a:custGeom>
                <a:avLst/>
                <a:gdLst>
                  <a:gd name="T0" fmla="*/ 0 w 132"/>
                  <a:gd name="T1" fmla="*/ 0 h 172"/>
                  <a:gd name="T2" fmla="*/ 115 w 132"/>
                  <a:gd name="T3" fmla="*/ 57 h 172"/>
                  <a:gd name="T4" fmla="*/ 99 w 132"/>
                  <a:gd name="T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72">
                    <a:moveTo>
                      <a:pt x="0" y="0"/>
                    </a:moveTo>
                    <a:cubicBezTo>
                      <a:pt x="49" y="14"/>
                      <a:pt x="98" y="28"/>
                      <a:pt x="115" y="57"/>
                    </a:cubicBezTo>
                    <a:cubicBezTo>
                      <a:pt x="132" y="86"/>
                      <a:pt x="115" y="129"/>
                      <a:pt x="99" y="17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0" name="Line 75"/>
              <p:cNvSpPr>
                <a:spLocks noChangeShapeType="1"/>
              </p:cNvSpPr>
              <p:nvPr/>
            </p:nvSpPr>
            <p:spPr bwMode="auto">
              <a:xfrm flipV="1">
                <a:off x="576" y="2160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232150" y="5835650"/>
            <a:ext cx="302073" cy="710736"/>
            <a:chOff x="4958501" y="5855882"/>
            <a:chExt cx="302073" cy="710736"/>
          </a:xfrm>
        </p:grpSpPr>
        <p:sp>
          <p:nvSpPr>
            <p:cNvPr id="415" name="AutoShape 294"/>
            <p:cNvSpPr>
              <a:spLocks noChangeArrowheads="1"/>
            </p:cNvSpPr>
            <p:nvPr/>
          </p:nvSpPr>
          <p:spPr bwMode="auto">
            <a:xfrm rot="10800000" flipV="1">
              <a:off x="5051696" y="6068058"/>
              <a:ext cx="206104" cy="206104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295"/>
            <p:cNvSpPr>
              <a:spLocks noChangeShapeType="1"/>
            </p:cNvSpPr>
            <p:nvPr/>
          </p:nvSpPr>
          <p:spPr bwMode="auto">
            <a:xfrm rot="10800000">
              <a:off x="5154748" y="5855882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296"/>
            <p:cNvSpPr>
              <a:spLocks noChangeShapeType="1"/>
            </p:cNvSpPr>
            <p:nvPr/>
          </p:nvSpPr>
          <p:spPr bwMode="auto">
            <a:xfrm rot="10800000" flipV="1">
              <a:off x="5154748" y="6277523"/>
              <a:ext cx="0" cy="155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297"/>
            <p:cNvSpPr>
              <a:spLocks noChangeShapeType="1"/>
            </p:cNvSpPr>
            <p:nvPr/>
          </p:nvSpPr>
          <p:spPr bwMode="auto">
            <a:xfrm rot="10800000">
              <a:off x="5051696" y="6010908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Text Box 298"/>
            <p:cNvSpPr txBox="1">
              <a:spLocks noChangeArrowheads="1"/>
            </p:cNvSpPr>
            <p:nvPr/>
          </p:nvSpPr>
          <p:spPr bwMode="auto">
            <a:xfrm rot="10800000">
              <a:off x="4958501" y="5901583"/>
              <a:ext cx="184598" cy="2150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l"/>
              <a:endParaRPr lang="en-US" altLang="en-US" sz="800" dirty="0"/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 rot="10800000">
              <a:off x="5038634" y="6110716"/>
              <a:ext cx="219166" cy="4559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173 h 576"/>
                <a:gd name="T4" fmla="*/ 115 w 230"/>
                <a:gd name="T5" fmla="*/ 576 h 576"/>
                <a:gd name="T6" fmla="*/ 230 w 230"/>
                <a:gd name="T7" fmla="*/ 173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173"/>
                  </a:lnTo>
                  <a:lnTo>
                    <a:pt x="115" y="576"/>
                  </a:lnTo>
                  <a:lnTo>
                    <a:pt x="230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297"/>
            <p:cNvSpPr>
              <a:spLocks noChangeShapeType="1"/>
            </p:cNvSpPr>
            <p:nvPr/>
          </p:nvSpPr>
          <p:spPr bwMode="auto">
            <a:xfrm rot="10800000">
              <a:off x="5054470" y="6064883"/>
              <a:ext cx="2061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1" name="Straight Arrow Connector 420"/>
          <p:cNvCxnSpPr/>
          <p:nvPr/>
        </p:nvCxnSpPr>
        <p:spPr>
          <a:xfrm flipH="1">
            <a:off x="3435350" y="5867400"/>
            <a:ext cx="351790" cy="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Oval 421"/>
          <p:cNvSpPr/>
          <p:nvPr/>
        </p:nvSpPr>
        <p:spPr>
          <a:xfrm>
            <a:off x="3409950" y="584200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>
            <a:grpSpLocks/>
          </p:cNvGrpSpPr>
          <p:nvPr/>
        </p:nvGrpSpPr>
        <p:grpSpPr bwMode="auto">
          <a:xfrm rot="5400000">
            <a:off x="4111216" y="5410200"/>
            <a:ext cx="184150" cy="914400"/>
            <a:chOff x="691" y="3197"/>
            <a:chExt cx="116" cy="576"/>
          </a:xfrm>
        </p:grpSpPr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23" name="Straight Arrow Connector 422"/>
          <p:cNvCxnSpPr/>
          <p:nvPr/>
        </p:nvCxnSpPr>
        <p:spPr>
          <a:xfrm>
            <a:off x="4661658" y="5866823"/>
            <a:ext cx="215142" cy="0"/>
          </a:xfrm>
          <a:prstGeom prst="straightConnector1">
            <a:avLst/>
          </a:prstGeom>
          <a:ln w="222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extBox 451"/>
          <p:cNvSpPr txBox="1"/>
          <p:nvPr/>
        </p:nvSpPr>
        <p:spPr>
          <a:xfrm>
            <a:off x="2880326" y="6060790"/>
            <a:ext cx="3577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D2</a:t>
            </a:r>
          </a:p>
        </p:txBody>
      </p:sp>
      <p:sp>
        <p:nvSpPr>
          <p:cNvPr id="453" name="TextBox 452"/>
          <p:cNvSpPr txBox="1"/>
          <p:nvPr/>
        </p:nvSpPr>
        <p:spPr>
          <a:xfrm>
            <a:off x="2667000" y="6216227"/>
            <a:ext cx="716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1N4004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562080" y="3404498"/>
            <a:ext cx="3465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R1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540430" y="3601418"/>
            <a:ext cx="4122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10k</a:t>
            </a:r>
          </a:p>
        </p:txBody>
      </p:sp>
      <p:sp>
        <p:nvSpPr>
          <p:cNvPr id="459" name="TextBox 458"/>
          <p:cNvSpPr txBox="1"/>
          <p:nvPr/>
        </p:nvSpPr>
        <p:spPr>
          <a:xfrm>
            <a:off x="1295400" y="335280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180p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1338940" y="3853542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820p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2123000" y="3609201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3.3u</a:t>
            </a:r>
          </a:p>
        </p:txBody>
      </p:sp>
      <p:grpSp>
        <p:nvGrpSpPr>
          <p:cNvPr id="475" name="Group 474"/>
          <p:cNvGrpSpPr>
            <a:grpSpLocks/>
          </p:cNvGrpSpPr>
          <p:nvPr/>
        </p:nvGrpSpPr>
        <p:grpSpPr bwMode="auto">
          <a:xfrm>
            <a:off x="3303116" y="4554095"/>
            <a:ext cx="247227" cy="700081"/>
            <a:chOff x="5012" y="2004"/>
            <a:chExt cx="346" cy="502"/>
          </a:xfrm>
        </p:grpSpPr>
        <p:grpSp>
          <p:nvGrpSpPr>
            <p:cNvPr id="476" name="Group 475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78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9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0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1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77" name="Freeform 476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83" name="Straight Arrow Connector 482"/>
          <p:cNvCxnSpPr/>
          <p:nvPr/>
        </p:nvCxnSpPr>
        <p:spPr>
          <a:xfrm flipV="1">
            <a:off x="2095500" y="5127690"/>
            <a:ext cx="1348577" cy="8190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4" name="Group 483"/>
          <p:cNvGrpSpPr>
            <a:grpSpLocks/>
          </p:cNvGrpSpPr>
          <p:nvPr/>
        </p:nvGrpSpPr>
        <p:grpSpPr bwMode="auto">
          <a:xfrm>
            <a:off x="3305500" y="5201063"/>
            <a:ext cx="247227" cy="700081"/>
            <a:chOff x="5012" y="2004"/>
            <a:chExt cx="346" cy="502"/>
          </a:xfrm>
        </p:grpSpPr>
        <p:grpSp>
          <p:nvGrpSpPr>
            <p:cNvPr id="485" name="Group 484"/>
            <p:cNvGrpSpPr>
              <a:grpSpLocks/>
            </p:cNvGrpSpPr>
            <p:nvPr/>
          </p:nvGrpSpPr>
          <p:grpSpPr bwMode="auto">
            <a:xfrm>
              <a:off x="5012" y="2004"/>
              <a:ext cx="346" cy="383"/>
              <a:chOff x="2707" y="2810"/>
              <a:chExt cx="346" cy="383"/>
            </a:xfrm>
          </p:grpSpPr>
          <p:sp>
            <p:nvSpPr>
              <p:cNvPr id="487" name="Line 136"/>
              <p:cNvSpPr>
                <a:spLocks noChangeShapeType="1"/>
              </p:cNvSpPr>
              <p:nvPr/>
            </p:nvSpPr>
            <p:spPr bwMode="auto">
              <a:xfrm>
                <a:off x="2707" y="2966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8" name="Line 137"/>
              <p:cNvSpPr>
                <a:spLocks noChangeShapeType="1"/>
              </p:cNvSpPr>
              <p:nvPr/>
            </p:nvSpPr>
            <p:spPr bwMode="auto">
              <a:xfrm>
                <a:off x="2880" y="2810"/>
                <a:ext cx="0" cy="15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9" name="Line 138"/>
              <p:cNvSpPr>
                <a:spLocks noChangeShapeType="1"/>
              </p:cNvSpPr>
              <p:nvPr/>
            </p:nvSpPr>
            <p:spPr bwMode="auto">
              <a:xfrm>
                <a:off x="2880" y="3024"/>
                <a:ext cx="0" cy="1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0" name="Line 139"/>
              <p:cNvSpPr>
                <a:spLocks noChangeShapeType="1"/>
              </p:cNvSpPr>
              <p:nvPr/>
            </p:nvSpPr>
            <p:spPr bwMode="auto">
              <a:xfrm>
                <a:off x="2707" y="3024"/>
                <a:ext cx="34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86" name="Freeform 485"/>
            <p:cNvSpPr>
              <a:spLocks/>
            </p:cNvSpPr>
            <p:nvPr/>
          </p:nvSpPr>
          <p:spPr bwMode="auto">
            <a:xfrm>
              <a:off x="5069" y="2004"/>
              <a:ext cx="230" cy="502"/>
            </a:xfrm>
            <a:custGeom>
              <a:avLst/>
              <a:gdLst>
                <a:gd name="T0" fmla="*/ 115 w 230"/>
                <a:gd name="T1" fmla="*/ 0 h 576"/>
                <a:gd name="T2" fmla="*/ 0 w 230"/>
                <a:gd name="T3" fmla="*/ 230 h 576"/>
                <a:gd name="T4" fmla="*/ 115 w 230"/>
                <a:gd name="T5" fmla="*/ 576 h 576"/>
                <a:gd name="T6" fmla="*/ 230 w 230"/>
                <a:gd name="T7" fmla="*/ 230 h 576"/>
                <a:gd name="T8" fmla="*/ 115 w 230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76">
                  <a:moveTo>
                    <a:pt x="115" y="0"/>
                  </a:moveTo>
                  <a:lnTo>
                    <a:pt x="0" y="230"/>
                  </a:lnTo>
                  <a:lnTo>
                    <a:pt x="115" y="576"/>
                  </a:lnTo>
                  <a:lnTo>
                    <a:pt x="230" y="230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91" name="Straight Connector 490"/>
          <p:cNvCxnSpPr/>
          <p:nvPr/>
        </p:nvCxnSpPr>
        <p:spPr>
          <a:xfrm flipH="1">
            <a:off x="3428853" y="505787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/>
          <p:cNvCxnSpPr/>
          <p:nvPr/>
        </p:nvCxnSpPr>
        <p:spPr>
          <a:xfrm flipH="1">
            <a:off x="3429000" y="5681588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Oval 492"/>
          <p:cNvSpPr/>
          <p:nvPr/>
        </p:nvSpPr>
        <p:spPr>
          <a:xfrm>
            <a:off x="3405053" y="5104507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4" name="Group 493"/>
          <p:cNvGrpSpPr>
            <a:grpSpLocks/>
          </p:cNvGrpSpPr>
          <p:nvPr/>
        </p:nvGrpSpPr>
        <p:grpSpPr bwMode="auto">
          <a:xfrm>
            <a:off x="1140966" y="6316980"/>
            <a:ext cx="294959" cy="288921"/>
            <a:chOff x="2110" y="1699"/>
            <a:chExt cx="309" cy="288"/>
          </a:xfrm>
        </p:grpSpPr>
        <p:grpSp>
          <p:nvGrpSpPr>
            <p:cNvPr id="495" name="Group 494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97" name="Group 496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99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00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01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98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96" name="Freeform 495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03" name="TextBox 502"/>
          <p:cNvSpPr txBox="1"/>
          <p:nvPr/>
        </p:nvSpPr>
        <p:spPr>
          <a:xfrm>
            <a:off x="3976593" y="6113212"/>
            <a:ext cx="4940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100k</a:t>
            </a:r>
          </a:p>
        </p:txBody>
      </p:sp>
      <p:sp>
        <p:nvSpPr>
          <p:cNvPr id="504" name="TextBox 503"/>
          <p:cNvSpPr txBox="1"/>
          <p:nvPr/>
        </p:nvSpPr>
        <p:spPr>
          <a:xfrm>
            <a:off x="4046733" y="5943600"/>
            <a:ext cx="3150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R5</a:t>
            </a:r>
          </a:p>
        </p:txBody>
      </p:sp>
      <p:sp>
        <p:nvSpPr>
          <p:cNvPr id="505" name="TextBox 504"/>
          <p:cNvSpPr txBox="1"/>
          <p:nvPr/>
        </p:nvSpPr>
        <p:spPr>
          <a:xfrm>
            <a:off x="2865120" y="45720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C19</a:t>
            </a:r>
          </a:p>
        </p:txBody>
      </p:sp>
      <p:sp>
        <p:nvSpPr>
          <p:cNvPr id="506" name="TextBox 505"/>
          <p:cNvSpPr txBox="1"/>
          <p:nvPr/>
        </p:nvSpPr>
        <p:spPr>
          <a:xfrm>
            <a:off x="2849880" y="4716780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7" name="TextBox 506"/>
          <p:cNvSpPr txBox="1"/>
          <p:nvPr/>
        </p:nvSpPr>
        <p:spPr>
          <a:xfrm>
            <a:off x="2853086" y="5438001"/>
            <a:ext cx="5004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2918460" y="5280303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C20</a:t>
            </a:r>
          </a:p>
        </p:txBody>
      </p:sp>
      <p:sp>
        <p:nvSpPr>
          <p:cNvPr id="509" name="TextBox 508"/>
          <p:cNvSpPr txBox="1"/>
          <p:nvPr/>
        </p:nvSpPr>
        <p:spPr>
          <a:xfrm>
            <a:off x="2227356" y="5559921"/>
            <a:ext cx="327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L2</a:t>
            </a:r>
          </a:p>
        </p:txBody>
      </p:sp>
      <p:sp>
        <p:nvSpPr>
          <p:cNvPr id="510" name="TextBox 509"/>
          <p:cNvSpPr txBox="1"/>
          <p:nvPr/>
        </p:nvSpPr>
        <p:spPr>
          <a:xfrm>
            <a:off x="2184546" y="5715000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4</a:t>
            </a:r>
            <a:r>
              <a:rPr lang="en-US" sz="1200" dirty="0" smtClean="0"/>
              <a:t>.7u</a:t>
            </a:r>
          </a:p>
        </p:txBody>
      </p:sp>
      <p:cxnSp>
        <p:nvCxnSpPr>
          <p:cNvPr id="482" name="Straight Connector 481"/>
          <p:cNvCxnSpPr/>
          <p:nvPr/>
        </p:nvCxnSpPr>
        <p:spPr>
          <a:xfrm flipH="1">
            <a:off x="2103120" y="5141659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/>
          <p:cNvCxnSpPr/>
          <p:nvPr/>
        </p:nvCxnSpPr>
        <p:spPr>
          <a:xfrm flipH="1">
            <a:off x="1286884" y="6145542"/>
            <a:ext cx="104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extBox 454"/>
          <p:cNvSpPr txBox="1"/>
          <p:nvPr/>
        </p:nvSpPr>
        <p:spPr>
          <a:xfrm>
            <a:off x="731604" y="2819400"/>
            <a:ext cx="6456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  Gain</a:t>
            </a:r>
          </a:p>
          <a:p>
            <a:r>
              <a:rPr lang="en-US" sz="1200" dirty="0" smtClean="0"/>
              <a:t>Control</a:t>
            </a:r>
          </a:p>
        </p:txBody>
      </p:sp>
      <p:sp>
        <p:nvSpPr>
          <p:cNvPr id="502" name="TextBox 501"/>
          <p:cNvSpPr txBox="1"/>
          <p:nvPr/>
        </p:nvSpPr>
        <p:spPr>
          <a:xfrm>
            <a:off x="6787243" y="3847456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0.1u</a:t>
            </a:r>
          </a:p>
        </p:txBody>
      </p:sp>
      <p:sp>
        <p:nvSpPr>
          <p:cNvPr id="512" name="TextBox 511"/>
          <p:cNvSpPr txBox="1"/>
          <p:nvPr/>
        </p:nvSpPr>
        <p:spPr>
          <a:xfrm>
            <a:off x="6268872" y="335280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5</a:t>
            </a:r>
          </a:p>
        </p:txBody>
      </p:sp>
      <p:sp>
        <p:nvSpPr>
          <p:cNvPr id="51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grpSp>
        <p:nvGrpSpPr>
          <p:cNvPr id="530" name="Group 529"/>
          <p:cNvGrpSpPr>
            <a:grpSpLocks/>
          </p:cNvGrpSpPr>
          <p:nvPr/>
        </p:nvGrpSpPr>
        <p:grpSpPr bwMode="auto">
          <a:xfrm>
            <a:off x="4851400" y="5367001"/>
            <a:ext cx="184150" cy="914400"/>
            <a:chOff x="691" y="3197"/>
            <a:chExt cx="116" cy="576"/>
          </a:xfrm>
        </p:grpSpPr>
        <p:sp>
          <p:nvSpPr>
            <p:cNvPr id="531" name="Freeform 530"/>
            <p:cNvSpPr>
              <a:spLocks/>
            </p:cNvSpPr>
            <p:nvPr/>
          </p:nvSpPr>
          <p:spPr bwMode="auto">
            <a:xfrm>
              <a:off x="691" y="3197"/>
              <a:ext cx="116" cy="576"/>
            </a:xfrm>
            <a:custGeom>
              <a:avLst/>
              <a:gdLst>
                <a:gd name="T0" fmla="*/ 58 w 116"/>
                <a:gd name="T1" fmla="*/ 0 h 1152"/>
                <a:gd name="T2" fmla="*/ 58 w 116"/>
                <a:gd name="T3" fmla="*/ 230 h 1152"/>
                <a:gd name="T4" fmla="*/ 116 w 116"/>
                <a:gd name="T5" fmla="*/ 288 h 1152"/>
                <a:gd name="T6" fmla="*/ 0 w 116"/>
                <a:gd name="T7" fmla="*/ 403 h 1152"/>
                <a:gd name="T8" fmla="*/ 116 w 116"/>
                <a:gd name="T9" fmla="*/ 518 h 1152"/>
                <a:gd name="T10" fmla="*/ 0 w 116"/>
                <a:gd name="T11" fmla="*/ 634 h 1152"/>
                <a:gd name="T12" fmla="*/ 116 w 116"/>
                <a:gd name="T13" fmla="*/ 749 h 1152"/>
                <a:gd name="T14" fmla="*/ 0 w 116"/>
                <a:gd name="T15" fmla="*/ 864 h 1152"/>
                <a:gd name="T16" fmla="*/ 58 w 116"/>
                <a:gd name="T17" fmla="*/ 922 h 1152"/>
                <a:gd name="T18" fmla="*/ 58 w 116"/>
                <a:gd name="T19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52">
                  <a:moveTo>
                    <a:pt x="58" y="0"/>
                  </a:moveTo>
                  <a:lnTo>
                    <a:pt x="58" y="230"/>
                  </a:lnTo>
                  <a:lnTo>
                    <a:pt x="116" y="288"/>
                  </a:lnTo>
                  <a:lnTo>
                    <a:pt x="0" y="403"/>
                  </a:lnTo>
                  <a:lnTo>
                    <a:pt x="116" y="518"/>
                  </a:lnTo>
                  <a:lnTo>
                    <a:pt x="0" y="634"/>
                  </a:lnTo>
                  <a:lnTo>
                    <a:pt x="116" y="749"/>
                  </a:lnTo>
                  <a:lnTo>
                    <a:pt x="0" y="864"/>
                  </a:lnTo>
                  <a:lnTo>
                    <a:pt x="58" y="922"/>
                  </a:lnTo>
                  <a:lnTo>
                    <a:pt x="58" y="1152"/>
                  </a:ln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2" name="Freeform 531"/>
            <p:cNvSpPr>
              <a:spLocks/>
            </p:cNvSpPr>
            <p:nvPr/>
          </p:nvSpPr>
          <p:spPr bwMode="auto">
            <a:xfrm>
              <a:off x="691" y="3197"/>
              <a:ext cx="115" cy="576"/>
            </a:xfrm>
            <a:custGeom>
              <a:avLst/>
              <a:gdLst>
                <a:gd name="T0" fmla="*/ 58 w 115"/>
                <a:gd name="T1" fmla="*/ 0 h 576"/>
                <a:gd name="T2" fmla="*/ 0 w 115"/>
                <a:gd name="T3" fmla="*/ 115 h 576"/>
                <a:gd name="T4" fmla="*/ 58 w 115"/>
                <a:gd name="T5" fmla="*/ 576 h 576"/>
                <a:gd name="T6" fmla="*/ 115 w 115"/>
                <a:gd name="T7" fmla="*/ 115 h 576"/>
                <a:gd name="T8" fmla="*/ 58 w 115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0" y="115"/>
                  </a:lnTo>
                  <a:lnTo>
                    <a:pt x="58" y="576"/>
                  </a:lnTo>
                  <a:lnTo>
                    <a:pt x="115" y="115"/>
                  </a:lnTo>
                  <a:lnTo>
                    <a:pt x="58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33" name="TextBox 532"/>
          <p:cNvSpPr txBox="1"/>
          <p:nvPr/>
        </p:nvSpPr>
        <p:spPr>
          <a:xfrm>
            <a:off x="4746527" y="5111430"/>
            <a:ext cx="409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+6v</a:t>
            </a:r>
          </a:p>
        </p:txBody>
      </p:sp>
      <p:sp>
        <p:nvSpPr>
          <p:cNvPr id="534" name="Oval 533"/>
          <p:cNvSpPr/>
          <p:nvPr/>
        </p:nvSpPr>
        <p:spPr>
          <a:xfrm>
            <a:off x="4927600" y="5353050"/>
            <a:ext cx="45719" cy="5423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5" name="Group 534"/>
          <p:cNvGrpSpPr>
            <a:grpSpLocks/>
          </p:cNvGrpSpPr>
          <p:nvPr/>
        </p:nvGrpSpPr>
        <p:grpSpPr bwMode="auto">
          <a:xfrm>
            <a:off x="4810442" y="6216658"/>
            <a:ext cx="294959" cy="288921"/>
            <a:chOff x="2110" y="1699"/>
            <a:chExt cx="309" cy="288"/>
          </a:xfrm>
        </p:grpSpPr>
        <p:grpSp>
          <p:nvGrpSpPr>
            <p:cNvPr id="536" name="Group 426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538" name="Group 428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54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3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37" name="Freeform 53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43" name="TextBox 542"/>
          <p:cNvSpPr txBox="1"/>
          <p:nvPr/>
        </p:nvSpPr>
        <p:spPr>
          <a:xfrm>
            <a:off x="5019376" y="5689213"/>
            <a:ext cx="4122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R2</a:t>
            </a:r>
          </a:p>
          <a:p>
            <a:r>
              <a:rPr lang="en-US" sz="1200" dirty="0" smtClean="0"/>
              <a:t>10k</a:t>
            </a:r>
          </a:p>
        </p:txBody>
      </p:sp>
      <p:sp>
        <p:nvSpPr>
          <p:cNvPr id="544" name="TextBox 543"/>
          <p:cNvSpPr txBox="1"/>
          <p:nvPr/>
        </p:nvSpPr>
        <p:spPr>
          <a:xfrm>
            <a:off x="2895600" y="572375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0- 6v</a:t>
            </a:r>
          </a:p>
        </p:txBody>
      </p:sp>
      <p:sp>
        <p:nvSpPr>
          <p:cNvPr id="424" name="TextBox 423"/>
          <p:cNvSpPr txBox="1"/>
          <p:nvPr/>
        </p:nvSpPr>
        <p:spPr>
          <a:xfrm>
            <a:off x="3377244" y="4528463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sp>
        <p:nvSpPr>
          <p:cNvPr id="425" name="TextBox 424"/>
          <p:cNvSpPr txBox="1"/>
          <p:nvPr/>
        </p:nvSpPr>
        <p:spPr>
          <a:xfrm>
            <a:off x="3749490" y="4528545"/>
            <a:ext cx="500458" cy="2289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100p</a:t>
            </a:r>
          </a:p>
        </p:txBody>
      </p:sp>
      <p:grpSp>
        <p:nvGrpSpPr>
          <p:cNvPr id="426" name="Group 425"/>
          <p:cNvGrpSpPr>
            <a:grpSpLocks/>
          </p:cNvGrpSpPr>
          <p:nvPr/>
        </p:nvGrpSpPr>
        <p:grpSpPr bwMode="auto">
          <a:xfrm>
            <a:off x="1143000" y="5529530"/>
            <a:ext cx="281865" cy="624548"/>
            <a:chOff x="4781" y="3254"/>
            <a:chExt cx="346" cy="576"/>
          </a:xfrm>
        </p:grpSpPr>
        <p:grpSp>
          <p:nvGrpSpPr>
            <p:cNvPr id="427" name="Group 426"/>
            <p:cNvGrpSpPr>
              <a:grpSpLocks/>
            </p:cNvGrpSpPr>
            <p:nvPr/>
          </p:nvGrpSpPr>
          <p:grpSpPr bwMode="auto">
            <a:xfrm>
              <a:off x="4781" y="3254"/>
              <a:ext cx="346" cy="576"/>
              <a:chOff x="5012" y="1930"/>
              <a:chExt cx="346" cy="576"/>
            </a:xfrm>
          </p:grpSpPr>
          <p:grpSp>
            <p:nvGrpSpPr>
              <p:cNvPr id="429" name="Group 428"/>
              <p:cNvGrpSpPr>
                <a:grpSpLocks/>
              </p:cNvGrpSpPr>
              <p:nvPr/>
            </p:nvGrpSpPr>
            <p:grpSpPr bwMode="auto">
              <a:xfrm>
                <a:off x="5012" y="1930"/>
                <a:ext cx="346" cy="576"/>
                <a:chOff x="2707" y="2736"/>
                <a:chExt cx="346" cy="576"/>
              </a:xfrm>
            </p:grpSpPr>
            <p:sp>
              <p:nvSpPr>
                <p:cNvPr id="431" name="Line 430"/>
                <p:cNvSpPr>
                  <a:spLocks noChangeShapeType="1"/>
                </p:cNvSpPr>
                <p:nvPr/>
              </p:nvSpPr>
              <p:spPr bwMode="auto">
                <a:xfrm>
                  <a:off x="2707" y="2966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2" name="Line 431"/>
                <p:cNvSpPr>
                  <a:spLocks noChangeShapeType="1"/>
                </p:cNvSpPr>
                <p:nvPr/>
              </p:nvSpPr>
              <p:spPr bwMode="auto">
                <a:xfrm>
                  <a:off x="2880" y="2736"/>
                  <a:ext cx="0" cy="23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3" name="Line 432"/>
                <p:cNvSpPr>
                  <a:spLocks noChangeShapeType="1"/>
                </p:cNvSpPr>
                <p:nvPr/>
              </p:nvSpPr>
              <p:spPr bwMode="auto">
                <a:xfrm>
                  <a:off x="2880" y="3024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4" name="Line 433"/>
                <p:cNvSpPr>
                  <a:spLocks noChangeShapeType="1"/>
                </p:cNvSpPr>
                <p:nvPr/>
              </p:nvSpPr>
              <p:spPr bwMode="auto">
                <a:xfrm>
                  <a:off x="2707" y="3024"/>
                  <a:ext cx="34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5069" y="1930"/>
                <a:ext cx="230" cy="576"/>
              </a:xfrm>
              <a:custGeom>
                <a:avLst/>
                <a:gdLst>
                  <a:gd name="T0" fmla="*/ 115 w 230"/>
                  <a:gd name="T1" fmla="*/ 0 h 576"/>
                  <a:gd name="T2" fmla="*/ 0 w 230"/>
                  <a:gd name="T3" fmla="*/ 230 h 576"/>
                  <a:gd name="T4" fmla="*/ 115 w 230"/>
                  <a:gd name="T5" fmla="*/ 576 h 576"/>
                  <a:gd name="T6" fmla="*/ 230 w 230"/>
                  <a:gd name="T7" fmla="*/ 230 h 576"/>
                  <a:gd name="T8" fmla="*/ 115 w 230"/>
                  <a:gd name="T9" fmla="*/ 0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576">
                    <a:moveTo>
                      <a:pt x="115" y="0"/>
                    </a:moveTo>
                    <a:lnTo>
                      <a:pt x="0" y="230"/>
                    </a:lnTo>
                    <a:lnTo>
                      <a:pt x="115" y="576"/>
                    </a:lnTo>
                    <a:lnTo>
                      <a:pt x="230" y="230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905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28" name="Line 436"/>
            <p:cNvSpPr>
              <a:spLocks noChangeShapeType="1"/>
            </p:cNvSpPr>
            <p:nvPr/>
          </p:nvSpPr>
          <p:spPr bwMode="auto">
            <a:xfrm flipV="1">
              <a:off x="4838" y="3370"/>
              <a:ext cx="231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35" name="Group 434"/>
          <p:cNvGrpSpPr>
            <a:grpSpLocks/>
          </p:cNvGrpSpPr>
          <p:nvPr/>
        </p:nvGrpSpPr>
        <p:grpSpPr bwMode="auto">
          <a:xfrm>
            <a:off x="1966105" y="6316980"/>
            <a:ext cx="294959" cy="288921"/>
            <a:chOff x="2110" y="1699"/>
            <a:chExt cx="309" cy="288"/>
          </a:xfrm>
        </p:grpSpPr>
        <p:grpSp>
          <p:nvGrpSpPr>
            <p:cNvPr id="436" name="Group 435"/>
            <p:cNvGrpSpPr>
              <a:grpSpLocks/>
            </p:cNvGrpSpPr>
            <p:nvPr/>
          </p:nvGrpSpPr>
          <p:grpSpPr bwMode="auto">
            <a:xfrm>
              <a:off x="2110" y="1699"/>
              <a:ext cx="288" cy="288"/>
              <a:chOff x="1585" y="1987"/>
              <a:chExt cx="288" cy="288"/>
            </a:xfrm>
          </p:grpSpPr>
          <p:grpSp>
            <p:nvGrpSpPr>
              <p:cNvPr id="438" name="Group 437"/>
              <p:cNvGrpSpPr>
                <a:grpSpLocks/>
              </p:cNvGrpSpPr>
              <p:nvPr/>
            </p:nvGrpSpPr>
            <p:grpSpPr bwMode="auto">
              <a:xfrm>
                <a:off x="1585" y="2160"/>
                <a:ext cx="288" cy="115"/>
                <a:chOff x="1152" y="2160"/>
                <a:chExt cx="288" cy="115"/>
              </a:xfrm>
            </p:grpSpPr>
            <p:sp>
              <p:nvSpPr>
                <p:cNvPr id="440" name="Line 127"/>
                <p:cNvSpPr>
                  <a:spLocks noChangeShapeType="1"/>
                </p:cNvSpPr>
                <p:nvPr/>
              </p:nvSpPr>
              <p:spPr bwMode="auto">
                <a:xfrm>
                  <a:off x="1152" y="2160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1" name="Line 128"/>
                <p:cNvSpPr>
                  <a:spLocks noChangeShapeType="1"/>
                </p:cNvSpPr>
                <p:nvPr/>
              </p:nvSpPr>
              <p:spPr bwMode="auto">
                <a:xfrm>
                  <a:off x="1210" y="2218"/>
                  <a:ext cx="17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2" name="Line 129"/>
                <p:cNvSpPr>
                  <a:spLocks noChangeShapeType="1"/>
                </p:cNvSpPr>
                <p:nvPr/>
              </p:nvSpPr>
              <p:spPr bwMode="auto">
                <a:xfrm>
                  <a:off x="1267" y="2275"/>
                  <a:ext cx="5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9" name="Line 130"/>
              <p:cNvSpPr>
                <a:spLocks noChangeShapeType="1"/>
              </p:cNvSpPr>
              <p:nvPr/>
            </p:nvSpPr>
            <p:spPr bwMode="auto">
              <a:xfrm flipV="1">
                <a:off x="1728" y="1987"/>
                <a:ext cx="0" cy="1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2131" y="1699"/>
              <a:ext cx="288" cy="173"/>
            </a:xfrm>
            <a:custGeom>
              <a:avLst/>
              <a:gdLst>
                <a:gd name="T0" fmla="*/ 115 w 288"/>
                <a:gd name="T1" fmla="*/ 0 h 173"/>
                <a:gd name="T2" fmla="*/ 0 w 288"/>
                <a:gd name="T3" fmla="*/ 173 h 173"/>
                <a:gd name="T4" fmla="*/ 288 w 288"/>
                <a:gd name="T5" fmla="*/ 173 h 173"/>
                <a:gd name="T6" fmla="*/ 115 w 288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8" h="173">
                  <a:moveTo>
                    <a:pt x="115" y="0"/>
                  </a:moveTo>
                  <a:lnTo>
                    <a:pt x="0" y="173"/>
                  </a:lnTo>
                  <a:lnTo>
                    <a:pt x="288" y="173"/>
                  </a:lnTo>
                  <a:lnTo>
                    <a:pt x="115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cxnSp>
        <p:nvCxnSpPr>
          <p:cNvPr id="443" name="Straight Connector 442"/>
          <p:cNvCxnSpPr/>
          <p:nvPr/>
        </p:nvCxnSpPr>
        <p:spPr>
          <a:xfrm flipH="1">
            <a:off x="2103120" y="6145542"/>
            <a:ext cx="1266" cy="1934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/>
          <p:cNvCxnSpPr/>
          <p:nvPr/>
        </p:nvCxnSpPr>
        <p:spPr>
          <a:xfrm flipH="1">
            <a:off x="1285508" y="5148952"/>
            <a:ext cx="1266" cy="4146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Arrow Connector 444"/>
          <p:cNvCxnSpPr/>
          <p:nvPr/>
        </p:nvCxnSpPr>
        <p:spPr>
          <a:xfrm flipV="1">
            <a:off x="1295400" y="5131785"/>
            <a:ext cx="808986" cy="668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445"/>
          <p:cNvSpPr txBox="1"/>
          <p:nvPr/>
        </p:nvSpPr>
        <p:spPr>
          <a:xfrm>
            <a:off x="1425266" y="5562600"/>
            <a:ext cx="4235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C21</a:t>
            </a:r>
          </a:p>
        </p:txBody>
      </p:sp>
      <p:sp>
        <p:nvSpPr>
          <p:cNvPr id="447" name="TextBox 446"/>
          <p:cNvSpPr txBox="1"/>
          <p:nvPr/>
        </p:nvSpPr>
        <p:spPr>
          <a:xfrm>
            <a:off x="1371600" y="5715000"/>
            <a:ext cx="6174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0-50pF</a:t>
            </a:r>
          </a:p>
        </p:txBody>
      </p:sp>
      <p:sp>
        <p:nvSpPr>
          <p:cNvPr id="448" name="TextBox 447"/>
          <p:cNvSpPr txBox="1"/>
          <p:nvPr/>
        </p:nvSpPr>
        <p:spPr>
          <a:xfrm>
            <a:off x="373808" y="5608457"/>
            <a:ext cx="8546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B050"/>
                </a:solidFill>
              </a:rPr>
              <a:t>Set lower </a:t>
            </a:r>
          </a:p>
          <a:p>
            <a:r>
              <a:rPr lang="en-US" sz="1200" b="1" dirty="0">
                <a:solidFill>
                  <a:srgbClr val="00B050"/>
                </a:solidFill>
              </a:rPr>
              <a:t>b</a:t>
            </a:r>
            <a:r>
              <a:rPr lang="en-US" sz="1200" b="1" dirty="0" smtClean="0">
                <a:solidFill>
                  <a:srgbClr val="00B050"/>
                </a:solidFill>
              </a:rPr>
              <a:t>and edge</a:t>
            </a:r>
          </a:p>
        </p:txBody>
      </p:sp>
      <p:sp>
        <p:nvSpPr>
          <p:cNvPr id="44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5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735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/>
          <p:cNvSpPr/>
          <p:nvPr/>
        </p:nvSpPr>
        <p:spPr>
          <a:xfrm>
            <a:off x="2565681" y="1828800"/>
            <a:ext cx="4012637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8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ZZRX-40</a:t>
            </a:r>
            <a:endParaRPr lang="en-US" sz="8800" b="1" dirty="0">
              <a:ln w="11430"/>
              <a:gradFill>
                <a:gsLst>
                  <a:gs pos="0">
                    <a:srgbClr val="C0504D">
                      <a:tint val="70000"/>
                      <a:satMod val="245000"/>
                    </a:srgbClr>
                  </a:gs>
                  <a:gs pos="75000">
                    <a:srgbClr val="C0504D">
                      <a:tint val="90000"/>
                      <a:shade val="60000"/>
                      <a:satMod val="240000"/>
                    </a:srgbClr>
                  </a:gs>
                  <a:gs pos="100000">
                    <a:srgbClr val="C0504D">
                      <a:tint val="100000"/>
                      <a:shade val="50000"/>
                      <a:satMod val="240000"/>
                    </a:srgb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955564" y="1120914"/>
            <a:ext cx="274947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Building the</a:t>
            </a:r>
            <a:endParaRPr lang="en-US" sz="4000" b="1" dirty="0">
              <a:ln w="11430"/>
              <a:gradFill>
                <a:gsLst>
                  <a:gs pos="0">
                    <a:srgbClr val="C0504D">
                      <a:tint val="70000"/>
                      <a:satMod val="245000"/>
                    </a:srgbClr>
                  </a:gs>
                  <a:gs pos="75000">
                    <a:srgbClr val="C0504D">
                      <a:tint val="90000"/>
                      <a:shade val="60000"/>
                      <a:satMod val="240000"/>
                    </a:srgbClr>
                  </a:gs>
                  <a:gs pos="100000">
                    <a:srgbClr val="C0504D">
                      <a:tint val="100000"/>
                      <a:shade val="50000"/>
                      <a:satMod val="240000"/>
                    </a:srgb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62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89432"/>
            <a:ext cx="9144000" cy="5279136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952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632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endCxn id="31" idx="2"/>
          </p:cNvCxnSpPr>
          <p:nvPr/>
        </p:nvCxnSpPr>
        <p:spPr>
          <a:xfrm>
            <a:off x="685800" y="3570514"/>
            <a:ext cx="2537016" cy="477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53" idx="1"/>
          </p:cNvCxnSpPr>
          <p:nvPr/>
        </p:nvCxnSpPr>
        <p:spPr>
          <a:xfrm>
            <a:off x="4022916" y="3575293"/>
            <a:ext cx="1311084" cy="5116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2154382" y="3574969"/>
            <a:ext cx="622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 MHz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38795" y="4225687"/>
            <a:ext cx="622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 MHz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38600" y="3601418"/>
            <a:ext cx="13292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2 MHz and 0 MHz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460729" y="3289556"/>
            <a:ext cx="12233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0 Hz (just noise)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334000" y="3123209"/>
            <a:ext cx="12192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(and filter)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924392" y="3319627"/>
            <a:ext cx="14996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 </a:t>
            </a:r>
            <a:r>
              <a:rPr lang="en-US" sz="1200" dirty="0" smtClean="0"/>
              <a:t>Sum and difference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927274" y="3289691"/>
            <a:ext cx="11532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Incoming signal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334000" y="4133353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cxnSp>
        <p:nvCxnSpPr>
          <p:cNvPr id="52" name="Straight Arrow Connector 51"/>
          <p:cNvCxnSpPr>
            <a:stCxn id="53" idx="3"/>
          </p:cNvCxnSpPr>
          <p:nvPr/>
        </p:nvCxnSpPr>
        <p:spPr>
          <a:xfrm flipV="1">
            <a:off x="6553200" y="3569033"/>
            <a:ext cx="1066800" cy="11376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1752600" y="1295400"/>
            <a:ext cx="586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Simple Mixing and “Direct Conversion” to audio</a:t>
            </a:r>
            <a:endParaRPr lang="en-US" dirty="0"/>
          </a:p>
        </p:txBody>
      </p:sp>
      <p:sp>
        <p:nvSpPr>
          <p:cNvPr id="5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6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886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392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562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027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605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60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892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2500" y="0"/>
            <a:ext cx="4699000" cy="6858000"/>
          </a:xfrm>
          <a:prstGeom prst="rect">
            <a:avLst/>
          </a:prstGeom>
        </p:spPr>
      </p:pic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416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3448" y="0"/>
            <a:ext cx="5437104" cy="6858000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69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01889"/>
            <a:ext cx="9144000" cy="4854222"/>
          </a:xfrm>
          <a:prstGeom prst="rect">
            <a:avLst/>
          </a:prstGeom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81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15276"/>
            <a:ext cx="9144000" cy="5027448"/>
          </a:xfrm>
          <a:prstGeom prst="rect">
            <a:avLst/>
          </a:prstGeom>
        </p:spPr>
      </p:pic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6019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24384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0" name="Straight Arrow Connector 29"/>
          <p:cNvCxnSpPr>
            <a:endCxn id="31" idx="2"/>
          </p:cNvCxnSpPr>
          <p:nvPr/>
        </p:nvCxnSpPr>
        <p:spPr>
          <a:xfrm>
            <a:off x="685800" y="3575292"/>
            <a:ext cx="1927416" cy="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31" idx="6"/>
            <a:endCxn id="52" idx="1"/>
          </p:cNvCxnSpPr>
          <p:nvPr/>
        </p:nvCxnSpPr>
        <p:spPr>
          <a:xfrm flipV="1">
            <a:off x="3413316" y="3573482"/>
            <a:ext cx="1996884" cy="181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52" idx="3"/>
          </p:cNvCxnSpPr>
          <p:nvPr/>
        </p:nvCxnSpPr>
        <p:spPr>
          <a:xfrm flipV="1">
            <a:off x="6629400" y="3568042"/>
            <a:ext cx="990600" cy="544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2613216" y="3146610"/>
            <a:ext cx="800100" cy="857365"/>
            <a:chOff x="3222816" y="3146610"/>
            <a:chExt cx="800100" cy="857365"/>
          </a:xfrm>
        </p:grpSpPr>
        <p:grpSp>
          <p:nvGrpSpPr>
            <p:cNvPr id="27" name="Group 26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/>
              <p:cNvCxnSpPr>
                <a:stCxn id="31" idx="7"/>
                <a:endCxn id="31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>
                <a:stCxn id="31" idx="5"/>
                <a:endCxn id="31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" name="Straight Connector 46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30099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1523999" y="3549332"/>
            <a:ext cx="10390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1,000,000 Hz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971800" y="4225687"/>
            <a:ext cx="10390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1,000,600 Hz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3427171" y="3631616"/>
            <a:ext cx="18069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2,000,600 Hz </a:t>
            </a:r>
            <a:r>
              <a:rPr lang="en-US" sz="1200" dirty="0"/>
              <a:t>and  600 Hz </a:t>
            </a:r>
            <a:endParaRPr lang="en-US" sz="1200" dirty="0" smtClean="0"/>
          </a:p>
        </p:txBody>
      </p:sp>
      <p:sp>
        <p:nvSpPr>
          <p:cNvPr id="51" name="TextBox 50"/>
          <p:cNvSpPr txBox="1"/>
          <p:nvPr/>
        </p:nvSpPr>
        <p:spPr>
          <a:xfrm>
            <a:off x="6556202" y="3292949"/>
            <a:ext cx="11192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Louder 600 Hz</a:t>
            </a:r>
          </a:p>
        </p:txBody>
      </p:sp>
      <p:sp>
        <p:nvSpPr>
          <p:cNvPr id="52" name="Rectangle 51"/>
          <p:cNvSpPr/>
          <p:nvPr/>
        </p:nvSpPr>
        <p:spPr>
          <a:xfrm>
            <a:off x="5410200" y="3116282"/>
            <a:ext cx="12192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(and filter)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581400" y="3333481"/>
            <a:ext cx="14996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 </a:t>
            </a:r>
            <a:r>
              <a:rPr lang="en-US" sz="1200" dirty="0" smtClean="0"/>
              <a:t>Sum and difference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447800" y="3289691"/>
            <a:ext cx="11532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Incoming signal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433060" y="4133353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660802" y="3575292"/>
            <a:ext cx="9236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Also NOISE!</a:t>
            </a:r>
          </a:p>
        </p:txBody>
      </p:sp>
      <p:sp>
        <p:nvSpPr>
          <p:cNvPr id="59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1752600" y="1295400"/>
            <a:ext cx="586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Simple Mixing and “Direct Conversion” to audio</a:t>
            </a:r>
            <a:endParaRPr lang="en-US" dirty="0"/>
          </a:p>
        </p:txBody>
      </p:sp>
      <p:sp>
        <p:nvSpPr>
          <p:cNvPr id="61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62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17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790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1669" y="0"/>
            <a:ext cx="4380661" cy="6858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6663" y="0"/>
            <a:ext cx="5330673" cy="6858000"/>
          </a:xfrm>
          <a:prstGeom prst="rect">
            <a:avLst/>
          </a:prstGeom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619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1669" y="0"/>
            <a:ext cx="4380661" cy="6858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6663" y="0"/>
            <a:ext cx="5330673" cy="6858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866" y="0"/>
            <a:ext cx="8576268" cy="6858000"/>
          </a:xfrm>
          <a:prstGeom prst="rect">
            <a:avLst/>
          </a:prstGeom>
        </p:spPr>
      </p:pic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211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590" y="0"/>
            <a:ext cx="8656820" cy="6858000"/>
          </a:xfrm>
          <a:prstGeom prst="rect">
            <a:avLst/>
          </a:prstGeom>
        </p:spPr>
      </p:pic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chemeClr val="bg1"/>
                </a:solidFill>
              </a:rPr>
              <a:t>AAØZZ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chemeClr val="bg1"/>
                </a:solidFill>
              </a:rPr>
              <a:t>August 18, 2016</a:t>
            </a:r>
            <a:endParaRPr lang="en-US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585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651112" y="178552"/>
            <a:ext cx="351771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>
              <a:spcBef>
                <a:spcPct val="50000"/>
              </a:spcBef>
            </a:pPr>
            <a:r>
              <a:rPr lang="en-US" sz="3200" b="1" dirty="0">
                <a:solidFill>
                  <a:srgbClr val="FF0000"/>
                </a:solidFill>
              </a:rPr>
              <a:t>AA0ZZ References</a:t>
            </a: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1447800" y="857520"/>
            <a:ext cx="63246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b="1" dirty="0"/>
              <a:t>Email:  </a:t>
            </a:r>
            <a:r>
              <a:rPr lang="en-US" b="1" dirty="0" smtClean="0"/>
              <a:t>aa0zz@aa0zz.com</a:t>
            </a:r>
            <a:endParaRPr lang="en-US" b="1" dirty="0"/>
          </a:p>
        </p:txBody>
      </p:sp>
      <p:sp>
        <p:nvSpPr>
          <p:cNvPr id="6" name="Rectangle 12"/>
          <p:cNvSpPr>
            <a:spLocks noChangeArrowheads="1"/>
          </p:cNvSpPr>
          <p:nvPr/>
        </p:nvSpPr>
        <p:spPr bwMode="auto">
          <a:xfrm>
            <a:off x="1447800" y="1240792"/>
            <a:ext cx="63246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b="1" dirty="0"/>
              <a:t>Web page:  </a:t>
            </a:r>
            <a:r>
              <a:rPr lang="en-US" b="1" dirty="0" smtClean="0"/>
              <a:t>www.aa0zz.com</a:t>
            </a:r>
            <a:endParaRPr lang="en-US" b="1" dirty="0"/>
          </a:p>
        </p:txBody>
      </p:sp>
      <p:sp>
        <p:nvSpPr>
          <p:cNvPr id="7" name="Rectangle 13"/>
          <p:cNvSpPr>
            <a:spLocks noChangeArrowheads="1"/>
          </p:cNvSpPr>
          <p:nvPr/>
        </p:nvSpPr>
        <p:spPr bwMode="auto">
          <a:xfrm>
            <a:off x="1447799" y="2086952"/>
            <a:ext cx="721852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>
              <a:spcBef>
                <a:spcPct val="50000"/>
              </a:spcBef>
            </a:pPr>
            <a:r>
              <a:rPr lang="en-US" b="1" dirty="0"/>
              <a:t>YAHOO Group – </a:t>
            </a:r>
            <a:r>
              <a:rPr lang="en-US" b="1" dirty="0" smtClean="0"/>
              <a:t> DDS-VFO      (www.groups.yahoo.com/group/DDS-VFO)</a:t>
            </a:r>
            <a:endParaRPr lang="en-US" b="1" dirty="0"/>
          </a:p>
        </p:txBody>
      </p:sp>
      <p:sp>
        <p:nvSpPr>
          <p:cNvPr id="8" name="Rectangle 16"/>
          <p:cNvSpPr>
            <a:spLocks noChangeArrowheads="1"/>
          </p:cNvSpPr>
          <p:nvPr/>
        </p:nvSpPr>
        <p:spPr bwMode="auto">
          <a:xfrm>
            <a:off x="1420503" y="3798624"/>
            <a:ext cx="708205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sz="2800" b="1" dirty="0" smtClean="0"/>
              <a:t>ZZRX-40 kit availability:</a:t>
            </a: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1447799" y="4536744"/>
            <a:ext cx="468004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>
              <a:spcBef>
                <a:spcPct val="50000"/>
              </a:spcBef>
            </a:pPr>
            <a:r>
              <a:rPr lang="en-US" b="1" dirty="0" smtClean="0"/>
              <a:t>4SQRP:    www.4sqrp.com</a:t>
            </a:r>
            <a:endParaRPr lang="en-US" b="1" dirty="0"/>
          </a:p>
        </p:txBody>
      </p:sp>
      <p:sp>
        <p:nvSpPr>
          <p:cNvPr id="10" name="Rectangle 18"/>
          <p:cNvSpPr>
            <a:spLocks noChangeArrowheads="1"/>
          </p:cNvSpPr>
          <p:nvPr/>
        </p:nvSpPr>
        <p:spPr bwMode="auto">
          <a:xfrm>
            <a:off x="1447800" y="1643400"/>
            <a:ext cx="672720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b="1" dirty="0"/>
              <a:t>YAHOO Group – </a:t>
            </a:r>
            <a:r>
              <a:rPr lang="en-US" b="1" dirty="0" smtClean="0"/>
              <a:t> PIC-EL      (www.groups.yahoo.com/group/PIC-EL)</a:t>
            </a:r>
            <a:endParaRPr lang="en-US" b="1" dirty="0"/>
          </a:p>
        </p:txBody>
      </p:sp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1463719" y="2512312"/>
            <a:ext cx="768028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>
              <a:spcBef>
                <a:spcPct val="50000"/>
              </a:spcBef>
            </a:pPr>
            <a:r>
              <a:rPr lang="en-US" b="1" dirty="0"/>
              <a:t>YAHOO Group – </a:t>
            </a:r>
            <a:r>
              <a:rPr lang="en-US" b="1" dirty="0" smtClean="0"/>
              <a:t> PPLL-VFO       (www.groups.yahoo.com/group/PPLL-VFO)</a:t>
            </a:r>
            <a:endParaRPr lang="en-US" b="1" dirty="0"/>
          </a:p>
        </p:txBody>
      </p:sp>
      <p:sp>
        <p:nvSpPr>
          <p:cNvPr id="2" name="Rectangle 1"/>
          <p:cNvSpPr/>
          <p:nvPr/>
        </p:nvSpPr>
        <p:spPr>
          <a:xfrm>
            <a:off x="1828800" y="4944029"/>
            <a:ext cx="20167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$45 + postage </a:t>
            </a:r>
            <a:endParaRPr lang="en-US" sz="2400" dirty="0"/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1447800" y="2948212"/>
            <a:ext cx="768028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indent="-457200">
              <a:spcBef>
                <a:spcPct val="50000"/>
              </a:spcBef>
            </a:pPr>
            <a:r>
              <a:rPr lang="en-US" b="1" dirty="0"/>
              <a:t>YAHOO Group – </a:t>
            </a:r>
            <a:r>
              <a:rPr lang="en-US" b="1" dirty="0" smtClean="0"/>
              <a:t> </a:t>
            </a:r>
            <a:r>
              <a:rPr lang="en-US" b="1" dirty="0" smtClean="0"/>
              <a:t>ZZRX-40</a:t>
            </a:r>
            <a:r>
              <a:rPr lang="en-US" b="1" dirty="0" smtClean="0"/>
              <a:t>       </a:t>
            </a:r>
            <a:r>
              <a:rPr lang="en-US" b="1" dirty="0" smtClean="0"/>
              <a:t>(</a:t>
            </a:r>
            <a:r>
              <a:rPr lang="en-US" b="1" dirty="0" smtClean="0"/>
              <a:t>www.groups.yahoo.com/group/ZZRX-40)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40191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/>
          <p:cNvSpPr/>
          <p:nvPr/>
        </p:nvSpPr>
        <p:spPr>
          <a:xfrm>
            <a:off x="1860298" y="2744450"/>
            <a:ext cx="5423409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8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Questions?</a:t>
            </a:r>
            <a:endParaRPr lang="en-US" sz="8800" b="1" dirty="0">
              <a:ln w="11430"/>
              <a:gradFill>
                <a:gsLst>
                  <a:gs pos="0">
                    <a:srgbClr val="C0504D">
                      <a:tint val="70000"/>
                      <a:satMod val="245000"/>
                    </a:srgbClr>
                  </a:gs>
                  <a:gs pos="75000">
                    <a:srgbClr val="C0504D">
                      <a:tint val="90000"/>
                      <a:shade val="60000"/>
                      <a:satMod val="240000"/>
                    </a:srgbClr>
                  </a:gs>
                  <a:gs pos="100000">
                    <a:srgbClr val="C0504D">
                      <a:tint val="100000"/>
                      <a:shade val="50000"/>
                      <a:satMod val="240000"/>
                    </a:srgb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046346" y="1066800"/>
            <a:ext cx="2988319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8800" b="1" dirty="0" smtClean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Demo</a:t>
            </a:r>
            <a:endParaRPr lang="en-US" sz="8800" b="1" dirty="0">
              <a:ln w="11430"/>
              <a:gradFill>
                <a:gsLst>
                  <a:gs pos="0">
                    <a:srgbClr val="C0504D">
                      <a:tint val="70000"/>
                      <a:satMod val="245000"/>
                    </a:srgbClr>
                  </a:gs>
                  <a:gs pos="75000">
                    <a:srgbClr val="C0504D">
                      <a:tint val="90000"/>
                      <a:shade val="60000"/>
                      <a:satMod val="240000"/>
                    </a:srgbClr>
                  </a:gs>
                  <a:gs pos="100000">
                    <a:srgbClr val="C0504D">
                      <a:tint val="100000"/>
                      <a:shade val="50000"/>
                      <a:satMod val="240000"/>
                    </a:srgb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1222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410200" y="3124200"/>
            <a:ext cx="1219200" cy="914400"/>
          </a:xfrm>
          <a:prstGeom prst="rect">
            <a:avLst/>
          </a:prstGeom>
          <a:solidFill>
            <a:srgbClr val="D4ECB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Audio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Amp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(and filter)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>
            <a:stCxn id="45" idx="6"/>
            <a:endCxn id="7" idx="1"/>
          </p:cNvCxnSpPr>
          <p:nvPr/>
        </p:nvCxnSpPr>
        <p:spPr>
          <a:xfrm>
            <a:off x="4022916" y="3575293"/>
            <a:ext cx="1387284" cy="6107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>
            <a:stCxn id="7" idx="3"/>
          </p:cNvCxnSpPr>
          <p:nvPr/>
        </p:nvCxnSpPr>
        <p:spPr>
          <a:xfrm flipV="1">
            <a:off x="6629400" y="3575960"/>
            <a:ext cx="990600" cy="544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626467" y="3322876"/>
            <a:ext cx="10583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Audio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964330" y="3333481"/>
            <a:ext cx="14996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 </a:t>
            </a:r>
            <a:r>
              <a:rPr lang="en-US" sz="1200" dirty="0" smtClean="0"/>
              <a:t>Sum and difference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599653" y="4225687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sp>
        <p:nvSpPr>
          <p:cNvPr id="39" name="Rectangle 38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40" name="Straight Connector 39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Group 32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43" name="Group 42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45" name="Oval 44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6" name="Straight Connector 45"/>
              <p:cNvCxnSpPr>
                <a:stCxn id="45" idx="7"/>
                <a:endCxn id="45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>
                <a:stCxn id="45" idx="5"/>
                <a:endCxn id="45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TextBox 43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48" name="Straight Arrow Connector 47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3" name="Straight Connector 52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/>
          <p:cNvSpPr txBox="1"/>
          <p:nvPr/>
        </p:nvSpPr>
        <p:spPr>
          <a:xfrm>
            <a:off x="2286000" y="1447800"/>
            <a:ext cx="518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                   Add input filter </a:t>
            </a:r>
          </a:p>
          <a:p>
            <a:r>
              <a:rPr lang="en-US" dirty="0" smtClean="0"/>
              <a:t>(select signal from smaller range of frequencies)</a:t>
            </a:r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2134505" y="3329940"/>
            <a:ext cx="9896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Many signals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441132" y="4041834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61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59" name="Rectangle 58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65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907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091934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15236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657599" y="4403514"/>
            <a:ext cx="10992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 Hz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099560" y="3590622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14,080,000 Hz and 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2112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endCxn id="94" idx="1"/>
          </p:cNvCxnSpPr>
          <p:nvPr/>
        </p:nvCxnSpPr>
        <p:spPr>
          <a:xfrm flipV="1">
            <a:off x="4022916" y="3567794"/>
            <a:ext cx="2282191" cy="749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67793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78"/>
          <p:cNvSpPr/>
          <p:nvPr/>
        </p:nvSpPr>
        <p:spPr>
          <a:xfrm>
            <a:off x="6934200" y="3522985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2468631" y="1752600"/>
            <a:ext cx="4771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 </a:t>
            </a:r>
            <a:r>
              <a:rPr lang="en-US" b="1" dirty="0" smtClean="0">
                <a:solidFill>
                  <a:srgbClr val="00B050"/>
                </a:solidFill>
              </a:rPr>
              <a:t>Zero BEAT </a:t>
            </a:r>
            <a:r>
              <a:rPr lang="en-US" dirty="0" smtClean="0"/>
              <a:t>with incoming signal</a:t>
            </a:r>
            <a:endParaRPr lang="en-US" dirty="0"/>
          </a:p>
        </p:txBody>
      </p:sp>
      <p:cxnSp>
        <p:nvCxnSpPr>
          <p:cNvPr id="96" name="Straight Arrow Connector 95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/>
          <p:cNvSpPr txBox="1"/>
          <p:nvPr/>
        </p:nvSpPr>
        <p:spPr>
          <a:xfrm>
            <a:off x="5923330" y="5410200"/>
            <a:ext cx="8584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306601" y="3276600"/>
            <a:ext cx="1408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Sum and Difference</a:t>
            </a:r>
          </a:p>
        </p:txBody>
      </p:sp>
      <p:cxnSp>
        <p:nvCxnSpPr>
          <p:cNvPr id="70" name="Straight Arrow Connector 69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7972145" y="5418330"/>
            <a:ext cx="9432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14,080,000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6098973" y="4012088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cxnSp>
        <p:nvCxnSpPr>
          <p:cNvPr id="65" name="Straight Arrow Connector 64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4599872" y="5410200"/>
            <a:ext cx="423932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/>
          <p:cNvSpPr txBox="1"/>
          <p:nvPr/>
        </p:nvSpPr>
        <p:spPr>
          <a:xfrm>
            <a:off x="5257800" y="6331715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audio amp as low pass filter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83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98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99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114800" y="3761601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smtClean="0"/>
              <a:t>(Plus others!)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4016860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304800" y="2362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Antenna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0" y="4724400"/>
            <a:ext cx="1143000" cy="76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Local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Oscillator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1600" y="3341914"/>
            <a:ext cx="685800" cy="468086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2129" y="3570514"/>
            <a:ext cx="821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All </a:t>
            </a:r>
            <a:endParaRPr 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432369" y="3733800"/>
            <a:ext cx="9392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Frequencies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935353" y="3091934"/>
            <a:ext cx="6559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Louder </a:t>
            </a:r>
          </a:p>
          <a:p>
            <a:r>
              <a:rPr lang="en-US" sz="1200" dirty="0" smtClean="0"/>
              <a:t>Audio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626880" y="4232562"/>
            <a:ext cx="11299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One Frequency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7972145" y="3147612"/>
            <a:ext cx="0" cy="849283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8100000">
            <a:off x="7777022" y="322843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 rot="2700000">
            <a:off x="7777022" y="3908615"/>
            <a:ext cx="228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V="1">
            <a:off x="7772400" y="2285999"/>
            <a:ext cx="457200" cy="445534"/>
          </a:xfrm>
          <a:prstGeom prst="line">
            <a:avLst/>
          </a:prstGeom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6305107" y="3115236"/>
            <a:ext cx="698363" cy="918882"/>
            <a:chOff x="6243917" y="3115236"/>
            <a:chExt cx="698363" cy="918882"/>
          </a:xfrm>
        </p:grpSpPr>
        <p:cxnSp>
          <p:nvCxnSpPr>
            <p:cNvPr id="76" name="Straight Connector 75"/>
            <p:cNvCxnSpPr/>
            <p:nvPr/>
          </p:nvCxnSpPr>
          <p:spPr>
            <a:xfrm>
              <a:off x="6248399" y="3115236"/>
              <a:ext cx="1" cy="9144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243917" y="3115236"/>
              <a:ext cx="698363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6248400" y="3572436"/>
              <a:ext cx="693880" cy="461682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243917" y="3336961"/>
              <a:ext cx="551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Audio</a:t>
              </a:r>
            </a:p>
            <a:p>
              <a:r>
                <a:rPr lang="en-US" sz="1200" dirty="0" smtClean="0"/>
                <a:t>Amp 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657600" y="4403514"/>
            <a:ext cx="1219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 Hz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001000" y="3421128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(noise)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620000" y="3309258"/>
            <a:ext cx="190500" cy="517073"/>
          </a:xfrm>
          <a:prstGeom prst="rect">
            <a:avLst/>
          </a:prstGeom>
          <a:noFill/>
          <a:ln>
            <a:solidFill>
              <a:srgbClr val="4A7E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92944" y="2886002"/>
            <a:ext cx="6814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Speaker</a:t>
            </a:r>
            <a:endParaRPr lang="en-US" sz="1200" dirty="0"/>
          </a:p>
        </p:txBody>
      </p:sp>
      <p:grpSp>
        <p:nvGrpSpPr>
          <p:cNvPr id="57" name="Group 56"/>
          <p:cNvGrpSpPr/>
          <p:nvPr/>
        </p:nvGrpSpPr>
        <p:grpSpPr>
          <a:xfrm>
            <a:off x="446223" y="2819400"/>
            <a:ext cx="488958" cy="468086"/>
            <a:chOff x="446223" y="2819400"/>
            <a:chExt cx="488958" cy="468086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57200" y="2819400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685800" y="2830286"/>
              <a:ext cx="22860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V="1">
              <a:off x="685800" y="2819400"/>
              <a:ext cx="0" cy="45720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46223" y="2819400"/>
              <a:ext cx="488958" cy="0"/>
            </a:xfrm>
            <a:prstGeom prst="line">
              <a:avLst/>
            </a:prstGeom>
            <a:ln w="254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222816" y="3146610"/>
            <a:ext cx="800100" cy="857365"/>
            <a:chOff x="3222816" y="3146610"/>
            <a:chExt cx="800100" cy="857365"/>
          </a:xfrm>
        </p:grpSpPr>
        <p:grpSp>
          <p:nvGrpSpPr>
            <p:cNvPr id="72" name="Group 71"/>
            <p:cNvGrpSpPr/>
            <p:nvPr/>
          </p:nvGrpSpPr>
          <p:grpSpPr>
            <a:xfrm>
              <a:off x="3222816" y="3146610"/>
              <a:ext cx="800100" cy="857365"/>
              <a:chOff x="3222816" y="3146610"/>
              <a:chExt cx="800100" cy="857365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222816" y="3146610"/>
                <a:ext cx="800100" cy="857365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5" name="Straight Connector 74"/>
              <p:cNvCxnSpPr>
                <a:stCxn id="74" idx="7"/>
                <a:endCxn id="74" idx="3"/>
              </p:cNvCxnSpPr>
              <p:nvPr/>
            </p:nvCxnSpPr>
            <p:spPr>
              <a:xfrm flipH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stCxn id="74" idx="5"/>
                <a:endCxn id="74" idx="1"/>
              </p:cNvCxnSpPr>
              <p:nvPr/>
            </p:nvCxnSpPr>
            <p:spPr>
              <a:xfrm flipH="1" flipV="1">
                <a:off x="3339988" y="3272168"/>
                <a:ext cx="565756" cy="60624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" name="TextBox 72"/>
            <p:cNvSpPr txBox="1"/>
            <p:nvPr/>
          </p:nvSpPr>
          <p:spPr>
            <a:xfrm>
              <a:off x="3263142" y="3378367"/>
              <a:ext cx="72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Mixer</a:t>
              </a:r>
            </a:p>
          </p:txBody>
        </p:sp>
      </p:grpSp>
      <p:cxnSp>
        <p:nvCxnSpPr>
          <p:cNvPr id="86" name="Straight Arrow Connector 85"/>
          <p:cNvCxnSpPr/>
          <p:nvPr/>
        </p:nvCxnSpPr>
        <p:spPr>
          <a:xfrm flipV="1">
            <a:off x="3619500" y="4003975"/>
            <a:ext cx="3366" cy="7204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endCxn id="94" idx="1"/>
          </p:cNvCxnSpPr>
          <p:nvPr/>
        </p:nvCxnSpPr>
        <p:spPr>
          <a:xfrm flipV="1">
            <a:off x="4022916" y="3567794"/>
            <a:ext cx="2282191" cy="749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/>
          <p:cNvCxnSpPr/>
          <p:nvPr/>
        </p:nvCxnSpPr>
        <p:spPr>
          <a:xfrm>
            <a:off x="7003470" y="3567793"/>
            <a:ext cx="616530" cy="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/>
          <p:nvPr/>
        </p:nvCxnSpPr>
        <p:spPr>
          <a:xfrm flipV="1">
            <a:off x="2057400" y="3575293"/>
            <a:ext cx="1165416" cy="664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/>
          <p:cNvCxnSpPr/>
          <p:nvPr/>
        </p:nvCxnSpPr>
        <p:spPr>
          <a:xfrm flipV="1">
            <a:off x="685800" y="3575957"/>
            <a:ext cx="685800" cy="544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685800" y="3276600"/>
            <a:ext cx="0" cy="29869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78"/>
          <p:cNvSpPr/>
          <p:nvPr/>
        </p:nvSpPr>
        <p:spPr>
          <a:xfrm>
            <a:off x="6934200" y="3522985"/>
            <a:ext cx="6126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/>
              <a:t>600 Hz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2819399" y="1752600"/>
            <a:ext cx="444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Example 5:  LO </a:t>
            </a:r>
            <a:r>
              <a:rPr lang="en-US" b="1" dirty="0" smtClean="0">
                <a:solidFill>
                  <a:srgbClr val="00B050"/>
                </a:solidFill>
              </a:rPr>
              <a:t>Plus</a:t>
            </a:r>
            <a:r>
              <a:rPr lang="en-US" dirty="0" smtClean="0"/>
              <a:t> 600 Hz</a:t>
            </a:r>
            <a:endParaRPr lang="en-US" dirty="0"/>
          </a:p>
        </p:txBody>
      </p:sp>
      <p:sp>
        <p:nvSpPr>
          <p:cNvPr id="93" name="TextBox 92"/>
          <p:cNvSpPr txBox="1"/>
          <p:nvPr/>
        </p:nvSpPr>
        <p:spPr>
          <a:xfrm>
            <a:off x="6098973" y="4012088"/>
            <a:ext cx="12640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Low Pass Filter</a:t>
            </a:r>
          </a:p>
          <a:p>
            <a:r>
              <a:rPr lang="en-US" sz="1200" dirty="0" smtClean="0"/>
              <a:t>(300 kHz max)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5792340" y="5375565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7,040,000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306601" y="3276600"/>
            <a:ext cx="1408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Sum and Difference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7867473" y="5364480"/>
            <a:ext cx="11814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</a:t>
            </a:r>
          </a:p>
        </p:txBody>
      </p:sp>
      <p:cxnSp>
        <p:nvCxnSpPr>
          <p:cNvPr id="102" name="Straight Arrow Connector 101"/>
          <p:cNvCxnSpPr/>
          <p:nvPr/>
        </p:nvCxnSpPr>
        <p:spPr>
          <a:xfrm flipV="1">
            <a:off x="6858000" y="5105400"/>
            <a:ext cx="0" cy="3048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/>
          <p:cNvSpPr txBox="1"/>
          <p:nvPr/>
        </p:nvSpPr>
        <p:spPr>
          <a:xfrm>
            <a:off x="6569425" y="5361710"/>
            <a:ext cx="837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7,040,600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099560" y="3590622"/>
            <a:ext cx="20726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14,080,600 Hz and 600 Hz</a:t>
            </a:r>
          </a:p>
        </p:txBody>
      </p:sp>
      <p:cxnSp>
        <p:nvCxnSpPr>
          <p:cNvPr id="78" name="Straight Arrow Connector 77"/>
          <p:cNvCxnSpPr/>
          <p:nvPr/>
        </p:nvCxnSpPr>
        <p:spPr>
          <a:xfrm flipV="1">
            <a:off x="4711768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4599872" y="5410200"/>
            <a:ext cx="423932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4506164" y="5385354"/>
            <a:ext cx="573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600</a:t>
            </a:r>
          </a:p>
        </p:txBody>
      </p:sp>
      <p:cxnSp>
        <p:nvCxnSpPr>
          <p:cNvPr id="99" name="Straight Arrow Connector 98"/>
          <p:cNvCxnSpPr/>
          <p:nvPr/>
        </p:nvCxnSpPr>
        <p:spPr>
          <a:xfrm flipV="1">
            <a:off x="8458200" y="5105400"/>
            <a:ext cx="0" cy="304800"/>
          </a:xfrm>
          <a:prstGeom prst="straightConnector1">
            <a:avLst/>
          </a:prstGeom>
          <a:ln w="190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 flipV="1">
            <a:off x="6373396" y="4800600"/>
            <a:ext cx="0" cy="609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 flipV="1">
            <a:off x="5164011" y="5687198"/>
            <a:ext cx="0" cy="10184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/>
          <p:cNvSpPr txBox="1"/>
          <p:nvPr/>
        </p:nvSpPr>
        <p:spPr>
          <a:xfrm>
            <a:off x="5257800" y="6331714"/>
            <a:ext cx="2839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Removed by audio amp as low pass filter</a:t>
            </a:r>
          </a:p>
        </p:txBody>
      </p:sp>
      <p:cxnSp>
        <p:nvCxnSpPr>
          <p:cNvPr id="81" name="Straight Arrow Connector 80"/>
          <p:cNvCxnSpPr/>
          <p:nvPr/>
        </p:nvCxnSpPr>
        <p:spPr>
          <a:xfrm flipH="1">
            <a:off x="5171631" y="6331715"/>
            <a:ext cx="3591370" cy="0"/>
          </a:xfrm>
          <a:prstGeom prst="straightConnector1">
            <a:avLst/>
          </a:prstGeom>
          <a:ln w="19050">
            <a:solidFill>
              <a:schemeClr val="tx1"/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1219200" y="2895600"/>
            <a:ext cx="10470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err="1" smtClean="0"/>
              <a:t>Bandpass</a:t>
            </a:r>
            <a:endParaRPr lang="en-US" sz="1200" dirty="0" smtClean="0"/>
          </a:p>
          <a:p>
            <a:r>
              <a:rPr lang="en-US" sz="1200" dirty="0" smtClean="0"/>
              <a:t>6.5 – 7.5 MHz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2187384" y="3550927"/>
            <a:ext cx="1165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Many signals including a</a:t>
            </a:r>
          </a:p>
          <a:p>
            <a:r>
              <a:rPr lang="en-US" sz="1200" dirty="0" smtClean="0"/>
              <a:t>CW signal at </a:t>
            </a:r>
          </a:p>
          <a:p>
            <a:r>
              <a:rPr lang="en-US" sz="1200" dirty="0" smtClean="0"/>
              <a:t>7,040,000 Hz</a:t>
            </a:r>
          </a:p>
        </p:txBody>
      </p:sp>
      <p:sp>
        <p:nvSpPr>
          <p:cNvPr id="95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r>
              <a:rPr lang="en-US" dirty="0" smtClean="0"/>
              <a:t>ZZRX-40 Theory of Operation</a:t>
            </a:r>
            <a:endParaRPr lang="en-US" dirty="0"/>
          </a:p>
        </p:txBody>
      </p:sp>
      <p:sp>
        <p:nvSpPr>
          <p:cNvPr id="84" name="Text Box 5"/>
          <p:cNvSpPr txBox="1">
            <a:spLocks noChangeArrowheads="1"/>
          </p:cNvSpPr>
          <p:nvPr/>
        </p:nvSpPr>
        <p:spPr bwMode="auto">
          <a:xfrm>
            <a:off x="8001000" y="6309360"/>
            <a:ext cx="9525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rgbClr val="990000"/>
                </a:solidFill>
              </a:rPr>
              <a:t>AAØZZ</a:t>
            </a:r>
          </a:p>
        </p:txBody>
      </p:sp>
      <p:sp>
        <p:nvSpPr>
          <p:cNvPr id="96" name="Text Box 6"/>
          <p:cNvSpPr txBox="1">
            <a:spLocks noChangeArrowheads="1"/>
          </p:cNvSpPr>
          <p:nvPr/>
        </p:nvSpPr>
        <p:spPr bwMode="auto">
          <a:xfrm>
            <a:off x="7924800" y="6569631"/>
            <a:ext cx="1295400" cy="302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 dirty="0" smtClean="0">
                <a:solidFill>
                  <a:srgbClr val="990000"/>
                </a:solidFill>
              </a:rPr>
              <a:t>August 18, 2016</a:t>
            </a:r>
            <a:endParaRPr lang="en-US" sz="1200" b="1" dirty="0">
              <a:solidFill>
                <a:srgbClr val="990000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4114800" y="3761602"/>
            <a:ext cx="1143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 </a:t>
            </a:r>
            <a:r>
              <a:rPr lang="en-US" sz="1200" dirty="0" smtClean="0"/>
              <a:t>(Plus others!)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2067075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4694</TotalTime>
  <Words>3073</Words>
  <Application>Microsoft Office PowerPoint</Application>
  <PresentationFormat>On-screen Show (4:3)</PresentationFormat>
  <Paragraphs>1904</Paragraphs>
  <Slides>65</Slides>
  <Notes>10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65</vt:i4>
      </vt:variant>
    </vt:vector>
  </HeadingPairs>
  <TitlesOfParts>
    <vt:vector size="67" baseType="lpstr">
      <vt:lpstr>Office Theme</vt:lpstr>
      <vt:lpstr>1_Office Theme</vt:lpstr>
      <vt:lpstr>PowerPoint Presentation</vt:lpstr>
      <vt:lpstr>PowerPoint Presentation</vt:lpstr>
      <vt:lpstr>ZZRX-40 Theory of Operation (Direct Conversion Receiver)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ZZRX-40 Theory of Operation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Smiths Group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MPAU - Craig Johnson</dc:creator>
  <cp:lastModifiedBy>CBJ</cp:lastModifiedBy>
  <cp:revision>163</cp:revision>
  <dcterms:created xsi:type="dcterms:W3CDTF">2014-09-08T14:34:48Z</dcterms:created>
  <dcterms:modified xsi:type="dcterms:W3CDTF">2016-08-15T22:01:52Z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lassification">
    <vt:lpwstr>PUBLIC</vt:lpwstr>
  </property>
</Properties>
</file>